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charts/chart20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hart19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3.xml" ContentType="application/vnd.openxmlformats-officedocument.drawingml.chart+xml"/>
  <Override PartName="/ppt/notesMasters/notesMaster1.xml" ContentType="application/vnd.openxmlformats-officedocument.presentationml.notesMaster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2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78" r:id="rId4"/>
    <p:sldId id="266" r:id="rId5"/>
    <p:sldId id="277" r:id="rId6"/>
    <p:sldId id="283" r:id="rId7"/>
    <p:sldId id="285" r:id="rId8"/>
    <p:sldId id="286" r:id="rId9"/>
    <p:sldId id="287" r:id="rId10"/>
    <p:sldId id="288" r:id="rId11"/>
    <p:sldId id="284" r:id="rId12"/>
    <p:sldId id="275" r:id="rId13"/>
    <p:sldId id="268" r:id="rId14"/>
    <p:sldId id="279" r:id="rId15"/>
    <p:sldId id="293" r:id="rId16"/>
    <p:sldId id="290" r:id="rId17"/>
    <p:sldId id="291" r:id="rId18"/>
    <p:sldId id="289" r:id="rId19"/>
    <p:sldId id="292" r:id="rId20"/>
    <p:sldId id="280" r:id="rId21"/>
    <p:sldId id="282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8" autoAdjust="0"/>
  </p:normalViewPr>
  <p:slideViewPr>
    <p:cSldViewPr>
      <p:cViewPr>
        <p:scale>
          <a:sx n="60" d="100"/>
          <a:sy n="60" d="100"/>
        </p:scale>
        <p:origin x="-715" y="-72"/>
      </p:cViewPr>
      <p:guideLst>
        <p:guide orient="horz" pos="24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Data'!$E$4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Data'!$E$133:$E$142</c:f>
              <c:numCache>
                <c:formatCode>_(* #,##0_);_(* \(#,##0\);_(* "-"??_);_(@_)</c:formatCode>
                <c:ptCount val="10"/>
                <c:pt idx="0">
                  <c:v>2145</c:v>
                </c:pt>
                <c:pt idx="1">
                  <c:v>2388</c:v>
                </c:pt>
                <c:pt idx="2">
                  <c:v>2387</c:v>
                </c:pt>
                <c:pt idx="3">
                  <c:v>2471</c:v>
                </c:pt>
                <c:pt idx="4">
                  <c:v>3172</c:v>
                </c:pt>
                <c:pt idx="5">
                  <c:v>3540</c:v>
                </c:pt>
                <c:pt idx="6">
                  <c:v>3598</c:v>
                </c:pt>
                <c:pt idx="7">
                  <c:v>4071</c:v>
                </c:pt>
                <c:pt idx="8">
                  <c:v>4109</c:v>
                </c:pt>
                <c:pt idx="9">
                  <c:v>4330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7F-4234-BC77-32ACDAEFEA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33202944"/>
        <c:axId val="33205632"/>
      </c:barChart>
      <c:catAx>
        <c:axId val="3320294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205632"/>
        <c:crosses val="autoZero"/>
        <c:auto val="0"/>
        <c:lblAlgn val="ctr"/>
        <c:lblOffset val="100"/>
        <c:noMultiLvlLbl val="0"/>
      </c:catAx>
      <c:valAx>
        <c:axId val="33205632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3320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Data'!$Z$133:$Z$142</c:f>
              <c:numCache>
                <c:formatCode>0.0</c:formatCode>
                <c:ptCount val="10"/>
                <c:pt idx="0">
                  <c:v>3.7</c:v>
                </c:pt>
                <c:pt idx="1">
                  <c:v>4.2</c:v>
                </c:pt>
                <c:pt idx="2">
                  <c:v>3.2</c:v>
                </c:pt>
                <c:pt idx="3">
                  <c:v>3.8</c:v>
                </c:pt>
                <c:pt idx="4">
                  <c:v>4.5</c:v>
                </c:pt>
                <c:pt idx="5">
                  <c:v>6.9</c:v>
                </c:pt>
                <c:pt idx="6">
                  <c:v>5.8</c:v>
                </c:pt>
                <c:pt idx="7">
                  <c:v>4.9000000000000004</c:v>
                </c:pt>
                <c:pt idx="8">
                  <c:v>3.3</c:v>
                </c:pt>
                <c:pt idx="9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18-49F5-B728-CA4C344A98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98090368"/>
        <c:axId val="104551936"/>
      </c:barChart>
      <c:catAx>
        <c:axId val="9809036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4551936"/>
        <c:crosses val="autoZero"/>
        <c:auto val="0"/>
        <c:lblAlgn val="ctr"/>
        <c:lblOffset val="100"/>
        <c:noMultiLvlLbl val="0"/>
      </c:catAx>
      <c:valAx>
        <c:axId val="1045519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9809036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68603212629094E-2"/>
          <c:y val="4.5473616526174862E-2"/>
          <c:w val="0.93198117476694697"/>
          <c:h val="0.82316446889921902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Data'!$S$4</c:f>
              <c:strCache>
                <c:ptCount val="1"/>
                <c:pt idx="0">
                  <c:v>Probation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Data'!$B$53:$B$63</c:f>
              <c:strCache>
                <c:ptCount val="11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  <c:pt idx="10">
                  <c:v>FY06</c:v>
                </c:pt>
              </c:strCache>
            </c:strRef>
          </c:cat>
          <c:val>
            <c:numRef>
              <c:f>'LongTerm Trend Data'!$S$133:$S$142</c:f>
              <c:numCache>
                <c:formatCode>#,##0_);\(#,##0\)</c:formatCode>
                <c:ptCount val="10"/>
                <c:pt idx="0">
                  <c:v>301</c:v>
                </c:pt>
                <c:pt idx="1">
                  <c:v>476</c:v>
                </c:pt>
                <c:pt idx="2">
                  <c:v>399</c:v>
                </c:pt>
                <c:pt idx="3">
                  <c:v>419</c:v>
                </c:pt>
                <c:pt idx="4">
                  <c:v>423</c:v>
                </c:pt>
                <c:pt idx="5">
                  <c:v>458</c:v>
                </c:pt>
                <c:pt idx="6">
                  <c:v>392</c:v>
                </c:pt>
                <c:pt idx="7">
                  <c:v>445</c:v>
                </c:pt>
                <c:pt idx="8">
                  <c:v>441</c:v>
                </c:pt>
                <c:pt idx="9">
                  <c:v>460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ED-4AE6-8253-D143C98C38F6}"/>
            </c:ext>
          </c:extLst>
        </c:ser>
        <c:ser>
          <c:idx val="0"/>
          <c:order val="1"/>
          <c:tx>
            <c:strRef>
              <c:f>'LongTerm Trend Data'!$T$4</c:f>
              <c:strCache>
                <c:ptCount val="1"/>
                <c:pt idx="0">
                  <c:v>Committed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Data'!$B$53:$B$63</c:f>
              <c:strCache>
                <c:ptCount val="11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  <c:pt idx="10">
                  <c:v>FY06</c:v>
                </c:pt>
              </c:strCache>
            </c:strRef>
          </c:cat>
          <c:val>
            <c:numRef>
              <c:f>'LongTerm Trend Data'!$T$133:$T$142</c:f>
              <c:numCache>
                <c:formatCode>#,##0_);\(#,##0\)</c:formatCode>
                <c:ptCount val="10"/>
                <c:pt idx="0">
                  <c:v>83</c:v>
                </c:pt>
                <c:pt idx="1">
                  <c:v>93</c:v>
                </c:pt>
                <c:pt idx="2">
                  <c:v>95</c:v>
                </c:pt>
                <c:pt idx="3">
                  <c:v>130</c:v>
                </c:pt>
                <c:pt idx="4">
                  <c:v>122</c:v>
                </c:pt>
                <c:pt idx="5">
                  <c:v>117</c:v>
                </c:pt>
                <c:pt idx="6">
                  <c:v>123</c:v>
                </c:pt>
                <c:pt idx="7">
                  <c:v>123</c:v>
                </c:pt>
                <c:pt idx="8">
                  <c:v>123</c:v>
                </c:pt>
                <c:pt idx="9">
                  <c:v>163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BED-4AE6-8253-D143C98C38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592128"/>
        <c:axId val="104593664"/>
      </c:lineChart>
      <c:catAx>
        <c:axId val="10459212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4593664"/>
        <c:crosses val="autoZero"/>
        <c:auto val="0"/>
        <c:lblAlgn val="ctr"/>
        <c:lblOffset val="100"/>
        <c:noMultiLvlLbl val="0"/>
      </c:catAx>
      <c:valAx>
        <c:axId val="1045936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_);\(#,##0\)" sourceLinked="1"/>
        <c:majorTickMark val="out"/>
        <c:minorTickMark val="none"/>
        <c:tickLblPos val="nextTo"/>
        <c:crossAx val="10459212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3067220588059358"/>
          <c:y val="0.33123555074172056"/>
          <c:w val="0.28357161776796203"/>
          <c:h val="0.2267449954335649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Data'!$AF$133:$AF$142</c:f>
              <c:numCache>
                <c:formatCode>0.0</c:formatCode>
                <c:ptCount val="10"/>
                <c:pt idx="0">
                  <c:v>46.2</c:v>
                </c:pt>
                <c:pt idx="1">
                  <c:v>67.099999999999994</c:v>
                </c:pt>
                <c:pt idx="2">
                  <c:v>74</c:v>
                </c:pt>
                <c:pt idx="3">
                  <c:v>84.9</c:v>
                </c:pt>
                <c:pt idx="4">
                  <c:v>86.3</c:v>
                </c:pt>
                <c:pt idx="5">
                  <c:v>80</c:v>
                </c:pt>
                <c:pt idx="6">
                  <c:v>92</c:v>
                </c:pt>
                <c:pt idx="7">
                  <c:v>91</c:v>
                </c:pt>
                <c:pt idx="8">
                  <c:v>100</c:v>
                </c:pt>
                <c:pt idx="9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7D-457E-9A2D-2488B08099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104825984"/>
        <c:axId val="104833024"/>
      </c:barChart>
      <c:catAx>
        <c:axId val="1048259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4833024"/>
        <c:crosses val="autoZero"/>
        <c:auto val="0"/>
        <c:lblAlgn val="ctr"/>
        <c:lblOffset val="100"/>
        <c:noMultiLvlLbl val="0"/>
      </c:catAx>
      <c:valAx>
        <c:axId val="104833024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0482598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0.120252172613588"/>
          <c:w val="0.89563989704381797"/>
          <c:h val="0.76490310258818395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0985448580700244E-2"/>
                  <c:y val="-2.2859276340623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Data'!$AF$133:$AF$142</c:f>
              <c:numCache>
                <c:formatCode>0.0</c:formatCode>
                <c:ptCount val="10"/>
                <c:pt idx="0">
                  <c:v>46.2</c:v>
                </c:pt>
                <c:pt idx="1">
                  <c:v>67.099999999999994</c:v>
                </c:pt>
                <c:pt idx="2">
                  <c:v>74</c:v>
                </c:pt>
                <c:pt idx="3">
                  <c:v>84.9</c:v>
                </c:pt>
                <c:pt idx="4">
                  <c:v>86.3</c:v>
                </c:pt>
                <c:pt idx="5">
                  <c:v>80</c:v>
                </c:pt>
                <c:pt idx="6">
                  <c:v>92</c:v>
                </c:pt>
                <c:pt idx="7">
                  <c:v>91</c:v>
                </c:pt>
                <c:pt idx="8">
                  <c:v>100</c:v>
                </c:pt>
                <c:pt idx="9">
                  <c:v>102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E7-44E8-9502-F77DEE0ECE21}"/>
            </c:ext>
          </c:extLst>
        </c:ser>
        <c:ser>
          <c:idx val="0"/>
          <c:order val="1"/>
          <c:tx>
            <c:strRef>
              <c:f>'LongTerm Trend Data'!$AG$4</c:f>
              <c:strCache>
                <c:ptCount val="1"/>
                <c:pt idx="0">
                  <c:v>DJS-Operated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64781728710503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Data'!$AG$133:$AG$142</c:f>
              <c:numCache>
                <c:formatCode>0</c:formatCode>
                <c:ptCount val="10"/>
                <c:pt idx="0">
                  <c:v>9.9934824681239682</c:v>
                </c:pt>
                <c:pt idx="1">
                  <c:v>11.601316590563231</c:v>
                </c:pt>
                <c:pt idx="2">
                  <c:v>12.039613774733391</c:v>
                </c:pt>
                <c:pt idx="3">
                  <c:v>15</c:v>
                </c:pt>
                <c:pt idx="4">
                  <c:v>22.7</c:v>
                </c:pt>
                <c:pt idx="5">
                  <c:v>18</c:v>
                </c:pt>
                <c:pt idx="6">
                  <c:v>22</c:v>
                </c:pt>
                <c:pt idx="7">
                  <c:v>17</c:v>
                </c:pt>
                <c:pt idx="8">
                  <c:v>23</c:v>
                </c:pt>
                <c:pt idx="9">
                  <c:v>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8E7-44E8-9502-F77DEE0ECE21}"/>
            </c:ext>
          </c:extLst>
        </c:ser>
        <c:ser>
          <c:idx val="2"/>
          <c:order val="2"/>
          <c:tx>
            <c:strRef>
              <c:f>'LongTerm Trend Data'!$AH$4</c:f>
              <c:strCache>
                <c:ptCount val="1"/>
                <c:pt idx="0">
                  <c:v>Private In-State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64781728710503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Data'!$AH$133:$AH$142</c:f>
              <c:numCache>
                <c:formatCode>0</c:formatCode>
                <c:ptCount val="10"/>
                <c:pt idx="0">
                  <c:v>34.292729204614176</c:v>
                </c:pt>
                <c:pt idx="1">
                  <c:v>53.250530821917827</c:v>
                </c:pt>
                <c:pt idx="2">
                  <c:v>61.916036910197953</c:v>
                </c:pt>
                <c:pt idx="3">
                  <c:v>69.900000000000006</c:v>
                </c:pt>
                <c:pt idx="4">
                  <c:v>62.9</c:v>
                </c:pt>
                <c:pt idx="5">
                  <c:v>61</c:v>
                </c:pt>
                <c:pt idx="6">
                  <c:v>67</c:v>
                </c:pt>
                <c:pt idx="7">
                  <c:v>69</c:v>
                </c:pt>
                <c:pt idx="8">
                  <c:v>76</c:v>
                </c:pt>
                <c:pt idx="9">
                  <c:v>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8E7-44E8-9502-F77DEE0ECE21}"/>
            </c:ext>
          </c:extLst>
        </c:ser>
        <c:ser>
          <c:idx val="3"/>
          <c:order val="3"/>
          <c:tx>
            <c:strRef>
              <c:f>'LongTerm Trend Data'!$AI$4</c:f>
              <c:strCache>
                <c:ptCount val="1"/>
                <c:pt idx="0">
                  <c:v>Private Out of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6829526814688257E-3"/>
                  <c:y val="-6.5312218116065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6795220189581541E-2"/>
                  <c:y val="-1.3062443623213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Data'!$AI$133:$AI$142</c:f>
              <c:numCache>
                <c:formatCode>0</c:formatCode>
                <c:ptCount val="10"/>
                <c:pt idx="0">
                  <c:v>1.9578779599271667</c:v>
                </c:pt>
                <c:pt idx="1">
                  <c:v>2.2549752663621643</c:v>
                </c:pt>
                <c:pt idx="2">
                  <c:v>0</c:v>
                </c:pt>
                <c:pt idx="3">
                  <c:v>0</c:v>
                </c:pt>
                <c:pt idx="4">
                  <c:v>0.7</c:v>
                </c:pt>
                <c:pt idx="5">
                  <c:v>1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8E7-44E8-9502-F77DEE0ECE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5222144"/>
        <c:axId val="105223680"/>
      </c:lineChart>
      <c:catAx>
        <c:axId val="10522214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5223680"/>
        <c:crosses val="autoZero"/>
        <c:auto val="0"/>
        <c:lblAlgn val="ctr"/>
        <c:lblOffset val="100"/>
        <c:noMultiLvlLbl val="0"/>
      </c:catAx>
      <c:valAx>
        <c:axId val="105223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052221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52083519812769807"/>
          <c:y val="4.1228209118408486E-2"/>
          <c:w val="0.46302844524203202"/>
          <c:h val="0.151352878462413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83377077865267E-2"/>
          <c:y val="0.13971541057367828"/>
          <c:w val="0.89411587440458828"/>
          <c:h val="0.74981664791901026"/>
        </c:manualLayout>
      </c:layout>
      <c:lineChart>
        <c:grouping val="standard"/>
        <c:varyColors val="0"/>
        <c:ser>
          <c:idx val="0"/>
          <c:order val="0"/>
          <c:tx>
            <c:strRef>
              <c:f>'Committed Trend Data'!$A$30</c:f>
              <c:strCache>
                <c:ptCount val="1"/>
                <c:pt idx="0">
                  <c:v>Crime of Violence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Data'!$B$30:$K$30</c:f>
              <c:numCache>
                <c:formatCode>0%</c:formatCode>
                <c:ptCount val="10"/>
                <c:pt idx="0">
                  <c:v>7.2164948453608241E-2</c:v>
                </c:pt>
                <c:pt idx="1">
                  <c:v>1.2500000000000001E-2</c:v>
                </c:pt>
                <c:pt idx="2">
                  <c:v>2.6666666666666668E-2</c:v>
                </c:pt>
                <c:pt idx="3">
                  <c:v>5.2631578947368418E-2</c:v>
                </c:pt>
                <c:pt idx="4">
                  <c:v>2.9850746268656716E-2</c:v>
                </c:pt>
                <c:pt idx="5">
                  <c:v>0.1</c:v>
                </c:pt>
                <c:pt idx="6">
                  <c:v>6.8965517241379309E-2</c:v>
                </c:pt>
                <c:pt idx="7">
                  <c:v>4.0816326530612242E-2</c:v>
                </c:pt>
                <c:pt idx="8">
                  <c:v>5.6603773584905662E-2</c:v>
                </c:pt>
                <c:pt idx="9">
                  <c:v>4.1666666666666664E-2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21-4E9F-9DB5-E9C84A9F6628}"/>
            </c:ext>
          </c:extLst>
        </c:ser>
        <c:ser>
          <c:idx val="1"/>
          <c:order val="1"/>
          <c:tx>
            <c:strRef>
              <c:f>'Committed Trend Data'!$A$32</c:f>
              <c:strCache>
                <c:ptCount val="1"/>
                <c:pt idx="0">
                  <c:v>Non-Violent Felony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Data'!$B$32:$K$32</c:f>
              <c:numCache>
                <c:formatCode>0%</c:formatCode>
                <c:ptCount val="10"/>
                <c:pt idx="0">
                  <c:v>0.10309278350515463</c:v>
                </c:pt>
                <c:pt idx="1">
                  <c:v>0.125</c:v>
                </c:pt>
                <c:pt idx="2">
                  <c:v>0.17333333333333334</c:v>
                </c:pt>
                <c:pt idx="3">
                  <c:v>5.2631578947368418E-2</c:v>
                </c:pt>
                <c:pt idx="4">
                  <c:v>5.9701492537313432E-2</c:v>
                </c:pt>
                <c:pt idx="5">
                  <c:v>3.3333333333333333E-2</c:v>
                </c:pt>
                <c:pt idx="6">
                  <c:v>5.1724137931034482E-2</c:v>
                </c:pt>
                <c:pt idx="7">
                  <c:v>2.0408163265306121E-2</c:v>
                </c:pt>
                <c:pt idx="8">
                  <c:v>5.6603773584905662E-2</c:v>
                </c:pt>
                <c:pt idx="9">
                  <c:v>0.10416666666666667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21-4E9F-9DB5-E9C84A9F6628}"/>
            </c:ext>
          </c:extLst>
        </c:ser>
        <c:ser>
          <c:idx val="2"/>
          <c:order val="2"/>
          <c:tx>
            <c:strRef>
              <c:f>'Committed Trend Data'!$A$36</c:f>
              <c:strCache>
                <c:ptCount val="1"/>
                <c:pt idx="0">
                  <c:v>Misdemeanor/ Other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Data'!$B$36:$K$36</c:f>
              <c:numCache>
                <c:formatCode>0%</c:formatCode>
                <c:ptCount val="10"/>
                <c:pt idx="0">
                  <c:v>0.57241379310344831</c:v>
                </c:pt>
                <c:pt idx="1">
                  <c:v>0.53956834532374098</c:v>
                </c:pt>
                <c:pt idx="2">
                  <c:v>0.546875</c:v>
                </c:pt>
                <c:pt idx="3">
                  <c:v>0.59482758620689657</c:v>
                </c:pt>
                <c:pt idx="4">
                  <c:v>0.66393442622950816</c:v>
                </c:pt>
                <c:pt idx="5">
                  <c:v>0.60150375939849621</c:v>
                </c:pt>
                <c:pt idx="6">
                  <c:v>0.64566929133858264</c:v>
                </c:pt>
                <c:pt idx="7">
                  <c:v>0.63013698630136983</c:v>
                </c:pt>
                <c:pt idx="8">
                  <c:v>0.453125</c:v>
                </c:pt>
                <c:pt idx="9">
                  <c:v>0.55000000000000004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21-4E9F-9DB5-E9C84A9F6628}"/>
            </c:ext>
          </c:extLst>
        </c:ser>
        <c:ser>
          <c:idx val="3"/>
          <c:order val="3"/>
          <c:tx>
            <c:strRef>
              <c:f>'Committed Trend Data'!$A$33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Data'!$B$33:$K$33</c:f>
              <c:numCache>
                <c:formatCode>0%</c:formatCode>
                <c:ptCount val="10"/>
                <c:pt idx="0">
                  <c:v>0.39175257731958762</c:v>
                </c:pt>
                <c:pt idx="1">
                  <c:v>0.375</c:v>
                </c:pt>
                <c:pt idx="2">
                  <c:v>0.30666666666666664</c:v>
                </c:pt>
                <c:pt idx="3">
                  <c:v>0.39473684210526316</c:v>
                </c:pt>
                <c:pt idx="4">
                  <c:v>0.35820895522388058</c:v>
                </c:pt>
                <c:pt idx="5">
                  <c:v>0.3</c:v>
                </c:pt>
                <c:pt idx="6">
                  <c:v>0.41379310344827586</c:v>
                </c:pt>
                <c:pt idx="7">
                  <c:v>0.42857142857142855</c:v>
                </c:pt>
                <c:pt idx="8">
                  <c:v>0.54716981132075471</c:v>
                </c:pt>
                <c:pt idx="9">
                  <c:v>0.4375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A21-4E9F-9DB5-E9C84A9F6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55744"/>
        <c:axId val="99457280"/>
      </c:lineChart>
      <c:catAx>
        <c:axId val="994557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57280"/>
        <c:crosses val="autoZero"/>
        <c:auto val="1"/>
        <c:lblAlgn val="ctr"/>
        <c:lblOffset val="100"/>
        <c:noMultiLvlLbl val="0"/>
      </c:catAx>
      <c:valAx>
        <c:axId val="994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45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925209001652571"/>
          <c:y val="1.5564422422366246E-2"/>
          <c:w val="0.49425811135310216"/>
          <c:h val="0.1869058867641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0.11176560433774264"/>
          <c:w val="0.91220212204352646"/>
          <c:h val="0.7660758140301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Data'!$A$30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39-4707-944E-6634BCB79EFA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39-4707-944E-6634BCB79E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Data'!$B$30:$K$30</c:f>
              <c:numCache>
                <c:formatCode>0%</c:formatCode>
                <c:ptCount val="10"/>
                <c:pt idx="0">
                  <c:v>7.2164948453608241E-2</c:v>
                </c:pt>
                <c:pt idx="1">
                  <c:v>1.2500000000000001E-2</c:v>
                </c:pt>
                <c:pt idx="2">
                  <c:v>2.6666666666666668E-2</c:v>
                </c:pt>
                <c:pt idx="3">
                  <c:v>5.2631578947368418E-2</c:v>
                </c:pt>
                <c:pt idx="4">
                  <c:v>2.9850746268656716E-2</c:v>
                </c:pt>
                <c:pt idx="5">
                  <c:v>0.1</c:v>
                </c:pt>
                <c:pt idx="6">
                  <c:v>6.8965517241379309E-2</c:v>
                </c:pt>
                <c:pt idx="7">
                  <c:v>4.0816326530612242E-2</c:v>
                </c:pt>
                <c:pt idx="8">
                  <c:v>5.6603773584905662E-2</c:v>
                </c:pt>
                <c:pt idx="9">
                  <c:v>4.1666666666666664E-2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9-4707-944E-6634BCB79EFA}"/>
            </c:ext>
          </c:extLst>
        </c:ser>
        <c:ser>
          <c:idx val="1"/>
          <c:order val="1"/>
          <c:tx>
            <c:strRef>
              <c:f>'Committed Trend Data'!$A$32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Data'!$B$32:$K$32</c:f>
              <c:numCache>
                <c:formatCode>0%</c:formatCode>
                <c:ptCount val="10"/>
                <c:pt idx="0">
                  <c:v>0.10309278350515463</c:v>
                </c:pt>
                <c:pt idx="1">
                  <c:v>0.125</c:v>
                </c:pt>
                <c:pt idx="2">
                  <c:v>0.17333333333333334</c:v>
                </c:pt>
                <c:pt idx="3">
                  <c:v>5.2631578947368418E-2</c:v>
                </c:pt>
                <c:pt idx="4">
                  <c:v>5.9701492537313432E-2</c:v>
                </c:pt>
                <c:pt idx="5">
                  <c:v>3.3333333333333333E-2</c:v>
                </c:pt>
                <c:pt idx="6">
                  <c:v>5.1724137931034482E-2</c:v>
                </c:pt>
                <c:pt idx="7">
                  <c:v>2.0408163265306121E-2</c:v>
                </c:pt>
                <c:pt idx="8">
                  <c:v>5.6603773584905662E-2</c:v>
                </c:pt>
                <c:pt idx="9">
                  <c:v>0.10416666666666667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39-4707-944E-6634BCB7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823360"/>
        <c:axId val="82416768"/>
      </c:barChart>
      <c:catAx>
        <c:axId val="7582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2416768"/>
        <c:crosses val="autoZero"/>
        <c:auto val="1"/>
        <c:lblAlgn val="ctr"/>
        <c:lblOffset val="100"/>
        <c:noMultiLvlLbl val="0"/>
      </c:catAx>
      <c:valAx>
        <c:axId val="824167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5823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480630893360551"/>
          <c:y val="2.2028450234926774E-2"/>
          <c:w val="0.38273293963254595"/>
          <c:h val="7.527688056330389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7.6032938630762742E-2"/>
          <c:w val="0.90511996906902215"/>
          <c:h val="0.8018083306202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Data'!$A$30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01F-9B59-946298896388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A1-401F-9B59-946298896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Data'!$B$30:$K$30</c:f>
              <c:numCache>
                <c:formatCode>0%</c:formatCode>
                <c:ptCount val="10"/>
                <c:pt idx="0">
                  <c:v>7.2164948453608241E-2</c:v>
                </c:pt>
                <c:pt idx="1">
                  <c:v>1.2500000000000001E-2</c:v>
                </c:pt>
                <c:pt idx="2">
                  <c:v>2.6666666666666668E-2</c:v>
                </c:pt>
                <c:pt idx="3">
                  <c:v>5.2631578947368418E-2</c:v>
                </c:pt>
                <c:pt idx="4">
                  <c:v>2.9850746268656716E-2</c:v>
                </c:pt>
                <c:pt idx="5">
                  <c:v>0.1</c:v>
                </c:pt>
                <c:pt idx="6">
                  <c:v>6.8965517241379309E-2</c:v>
                </c:pt>
                <c:pt idx="7">
                  <c:v>4.0816326530612242E-2</c:v>
                </c:pt>
                <c:pt idx="8">
                  <c:v>5.6603773584905662E-2</c:v>
                </c:pt>
                <c:pt idx="9">
                  <c:v>4.1666666666666664E-2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1-401F-9B59-946298896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3849216"/>
        <c:axId val="99290496"/>
      </c:barChart>
      <c:catAx>
        <c:axId val="8384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9290496"/>
        <c:crosses val="autoZero"/>
        <c:auto val="1"/>
        <c:lblAlgn val="ctr"/>
        <c:lblOffset val="100"/>
        <c:noMultiLvlLbl val="0"/>
      </c:catAx>
      <c:valAx>
        <c:axId val="992904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3849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8828618644898E-2"/>
          <c:y val="7.6032938630762742E-2"/>
          <c:w val="0.90592872071546615"/>
          <c:h val="0.78186675410293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Data'!$A$32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1C-4EF3-8DFA-D8370D3FF2F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1C-4EF3-8DFA-D8370D3FF2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Data'!$B$32:$K$32</c:f>
              <c:numCache>
                <c:formatCode>0%</c:formatCode>
                <c:ptCount val="10"/>
                <c:pt idx="0">
                  <c:v>0.10309278350515463</c:v>
                </c:pt>
                <c:pt idx="1">
                  <c:v>0.125</c:v>
                </c:pt>
                <c:pt idx="2">
                  <c:v>0.17333333333333334</c:v>
                </c:pt>
                <c:pt idx="3">
                  <c:v>5.2631578947368418E-2</c:v>
                </c:pt>
                <c:pt idx="4">
                  <c:v>5.9701492537313432E-2</c:v>
                </c:pt>
                <c:pt idx="5">
                  <c:v>3.3333333333333333E-2</c:v>
                </c:pt>
                <c:pt idx="6">
                  <c:v>5.1724137931034482E-2</c:v>
                </c:pt>
                <c:pt idx="7">
                  <c:v>2.0408163265306121E-2</c:v>
                </c:pt>
                <c:pt idx="8">
                  <c:v>5.6603773584905662E-2</c:v>
                </c:pt>
                <c:pt idx="9">
                  <c:v>0.10416666666666667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C-4EF3-8DFA-D8370D3FF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330304"/>
        <c:axId val="99882496"/>
      </c:barChart>
      <c:catAx>
        <c:axId val="9933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9882496"/>
        <c:crosses val="autoZero"/>
        <c:auto val="1"/>
        <c:lblAlgn val="ctr"/>
        <c:lblOffset val="100"/>
        <c:noMultiLvlLbl val="0"/>
      </c:catAx>
      <c:valAx>
        <c:axId val="998824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99330304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8828618644898E-2"/>
          <c:y val="7.6032938630762742E-2"/>
          <c:w val="0.90592872071546615"/>
          <c:h val="0.76206454555682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Data'!$A$33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69-45D0-B338-7E1820E53EE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69-45D0-B338-7E1820E53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Data'!$B$33:$K$33</c:f>
              <c:numCache>
                <c:formatCode>0%</c:formatCode>
                <c:ptCount val="10"/>
                <c:pt idx="0">
                  <c:v>0.39175257731958762</c:v>
                </c:pt>
                <c:pt idx="1">
                  <c:v>0.375</c:v>
                </c:pt>
                <c:pt idx="2">
                  <c:v>0.30666666666666664</c:v>
                </c:pt>
                <c:pt idx="3">
                  <c:v>0.39473684210526316</c:v>
                </c:pt>
                <c:pt idx="4">
                  <c:v>0.35820895522388058</c:v>
                </c:pt>
                <c:pt idx="5">
                  <c:v>0.3</c:v>
                </c:pt>
                <c:pt idx="6">
                  <c:v>0.41379310344827586</c:v>
                </c:pt>
                <c:pt idx="7">
                  <c:v>0.42857142857142855</c:v>
                </c:pt>
                <c:pt idx="8">
                  <c:v>0.54716981132075471</c:v>
                </c:pt>
                <c:pt idx="9">
                  <c:v>0.4375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69-45D0-B338-7E1820E53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284736"/>
        <c:axId val="68392832"/>
      </c:barChart>
      <c:catAx>
        <c:axId val="3928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8392832"/>
        <c:crosses val="autoZero"/>
        <c:auto val="1"/>
        <c:lblAlgn val="ctr"/>
        <c:lblOffset val="100"/>
        <c:noMultiLvlLbl val="0"/>
      </c:catAx>
      <c:valAx>
        <c:axId val="683928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39284736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Data'!$AK$134:$AK$139</c:f>
              <c:strCache>
                <c:ptCount val="6"/>
                <c:pt idx="0">
                  <c:v> FY15: 107 Releases </c:v>
                </c:pt>
                <c:pt idx="1">
                  <c:v> FY14: 113 Releases </c:v>
                </c:pt>
                <c:pt idx="2">
                  <c:v> FY13: 125 Releases </c:v>
                </c:pt>
                <c:pt idx="3">
                  <c:v> FY12: 132 Releases </c:v>
                </c:pt>
                <c:pt idx="4">
                  <c:v> FY11: 124 Releases </c:v>
                </c:pt>
                <c:pt idx="5">
                  <c:v> FY10: 153 Releases </c:v>
                </c:pt>
              </c:strCache>
            </c:strRef>
          </c:cat>
          <c:val>
            <c:numRef>
              <c:f>'LongTerm Trend Data'!$AN$38:$AN$43</c:f>
              <c:numCache>
                <c:formatCode>0.0%</c:formatCode>
                <c:ptCount val="6"/>
                <c:pt idx="0">
                  <c:v>0.16710411198600175</c:v>
                </c:pt>
                <c:pt idx="1">
                  <c:v>0.20777279521674141</c:v>
                </c:pt>
                <c:pt idx="2">
                  <c:v>0.21699346405228759</c:v>
                </c:pt>
                <c:pt idx="3">
                  <c:v>0.21</c:v>
                </c:pt>
                <c:pt idx="4">
                  <c:v>0.246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B9-49DC-85E1-FA67BEB52403}"/>
            </c:ext>
          </c:extLst>
        </c:ser>
        <c:ser>
          <c:idx val="0"/>
          <c:order val="1"/>
          <c:tx>
            <c:v>Western Region</c:v>
          </c:tx>
          <c:spPr>
            <a:solidFill>
              <a:schemeClr val="accent2"/>
            </a:solidFill>
          </c:spPr>
          <c:invertIfNegative val="0"/>
          <c:cat>
            <c:strRef>
              <c:f>'LongTerm Trend Data'!$AK$134:$AK$139</c:f>
              <c:strCache>
                <c:ptCount val="6"/>
                <c:pt idx="0">
                  <c:v> FY15: 107 Releases </c:v>
                </c:pt>
                <c:pt idx="1">
                  <c:v> FY14: 113 Releases </c:v>
                </c:pt>
                <c:pt idx="2">
                  <c:v> FY13: 125 Releases </c:v>
                </c:pt>
                <c:pt idx="3">
                  <c:v> FY12: 132 Releases </c:v>
                </c:pt>
                <c:pt idx="4">
                  <c:v> FY11: 124 Releases </c:v>
                </c:pt>
                <c:pt idx="5">
                  <c:v> FY10: 153 Releases </c:v>
                </c:pt>
              </c:strCache>
            </c:strRef>
          </c:cat>
          <c:val>
            <c:numRef>
              <c:f>'LongTerm Trend Data'!$AM$134:$AM$139</c:f>
              <c:numCache>
                <c:formatCode>0.0%</c:formatCode>
                <c:ptCount val="6"/>
                <c:pt idx="0">
                  <c:v>0.14018691588785046</c:v>
                </c:pt>
                <c:pt idx="1">
                  <c:v>0.20353982300884957</c:v>
                </c:pt>
                <c:pt idx="2">
                  <c:v>0.23200000000000001</c:v>
                </c:pt>
                <c:pt idx="3">
                  <c:v>0.21212121212121213</c:v>
                </c:pt>
                <c:pt idx="4">
                  <c:v>0.26600000000000001</c:v>
                </c:pt>
                <c:pt idx="5">
                  <c:v>0.222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16590848"/>
        <c:axId val="116604928"/>
      </c:barChart>
      <c:catAx>
        <c:axId val="11659084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6604928"/>
        <c:crosses val="autoZero"/>
        <c:auto val="1"/>
        <c:lblAlgn val="ctr"/>
        <c:lblOffset val="100"/>
        <c:noMultiLvlLbl val="0"/>
      </c:catAx>
      <c:valAx>
        <c:axId val="1166049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659084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37485922214268669"/>
          <c:y val="2.3341144856892888E-2"/>
          <c:w val="0.23781257456454302"/>
          <c:h val="0.16133112420648288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55099365756104E-2"/>
          <c:y val="6.5825235689525599E-2"/>
          <c:w val="0.81557678309778103"/>
          <c:h val="0.81456685914260696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Data'!$G$4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dLbls>
            <c:delete val="1"/>
          </c:dLbls>
          <c:trendline>
            <c:trendlineType val="linear"/>
            <c:dispRSqr val="0"/>
            <c:dispEq val="0"/>
          </c:trendline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Data'!$G$133:$G$142</c:f>
              <c:numCache>
                <c:formatCode>_(* #,##0_);_(* \(#,##0\);_(* "-"_);_(@_)</c:formatCode>
                <c:ptCount val="10"/>
                <c:pt idx="0">
                  <c:v>949</c:v>
                </c:pt>
                <c:pt idx="1">
                  <c:v>1093</c:v>
                </c:pt>
                <c:pt idx="2">
                  <c:v>890</c:v>
                </c:pt>
                <c:pt idx="3">
                  <c:v>872</c:v>
                </c:pt>
                <c:pt idx="4">
                  <c:v>1146</c:v>
                </c:pt>
                <c:pt idx="5">
                  <c:v>1176</c:v>
                </c:pt>
                <c:pt idx="6">
                  <c:v>1079</c:v>
                </c:pt>
                <c:pt idx="7">
                  <c:v>1088</c:v>
                </c:pt>
                <c:pt idx="8">
                  <c:v>978</c:v>
                </c:pt>
                <c:pt idx="9">
                  <c:v>1022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47-473F-9E4A-A1E2C65D2F19}"/>
            </c:ext>
          </c:extLst>
        </c:ser>
        <c:ser>
          <c:idx val="0"/>
          <c:order val="1"/>
          <c:tx>
            <c:strRef>
              <c:f>'LongTerm Trend Data'!$H$4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Data'!$H$133:$H$142</c:f>
              <c:numCache>
                <c:formatCode>_(* #,##0_);_(* \(#,##0\);_(* "-"_);_(@_)</c:formatCode>
                <c:ptCount val="10"/>
                <c:pt idx="0">
                  <c:v>1076</c:v>
                </c:pt>
                <c:pt idx="1">
                  <c:v>1166</c:v>
                </c:pt>
                <c:pt idx="2">
                  <c:v>1429</c:v>
                </c:pt>
                <c:pt idx="3">
                  <c:v>1490</c:v>
                </c:pt>
                <c:pt idx="4">
                  <c:v>1893</c:v>
                </c:pt>
                <c:pt idx="5">
                  <c:v>2236</c:v>
                </c:pt>
                <c:pt idx="6">
                  <c:v>2382</c:v>
                </c:pt>
                <c:pt idx="7">
                  <c:v>2804</c:v>
                </c:pt>
                <c:pt idx="8">
                  <c:v>2947</c:v>
                </c:pt>
                <c:pt idx="9">
                  <c:v>3100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47-473F-9E4A-A1E2C65D2F19}"/>
            </c:ext>
          </c:extLst>
        </c:ser>
        <c:ser>
          <c:idx val="2"/>
          <c:order val="2"/>
          <c:tx>
            <c:strRef>
              <c:f>'LongTerm Trend Data'!$I$4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Data'!$B$21:$B$30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Data'!$I$133:$I$142</c:f>
              <c:numCache>
                <c:formatCode>_(* #,##0_);_(* \(#,##0\);_(* "-"_);_(@_)</c:formatCode>
                <c:ptCount val="10"/>
                <c:pt idx="0">
                  <c:v>120</c:v>
                </c:pt>
                <c:pt idx="1">
                  <c:v>129</c:v>
                </c:pt>
                <c:pt idx="2">
                  <c:v>68</c:v>
                </c:pt>
                <c:pt idx="3">
                  <c:v>109</c:v>
                </c:pt>
                <c:pt idx="4">
                  <c:v>133</c:v>
                </c:pt>
                <c:pt idx="5">
                  <c:v>128</c:v>
                </c:pt>
                <c:pt idx="6">
                  <c:v>137</c:v>
                </c:pt>
                <c:pt idx="7">
                  <c:v>179</c:v>
                </c:pt>
                <c:pt idx="8">
                  <c:v>184</c:v>
                </c:pt>
                <c:pt idx="9">
                  <c:v>208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47-473F-9E4A-A1E2C65D2F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551104"/>
        <c:axId val="33552640"/>
      </c:lineChart>
      <c:lineChart>
        <c:grouping val="standard"/>
        <c:varyColors val="0"/>
        <c:ser>
          <c:idx val="3"/>
          <c:order val="3"/>
          <c:tx>
            <c:strRef>
              <c:f>'LongTerm Trend Data'!$J$4</c:f>
              <c:strCache>
                <c:ptCount val="1"/>
                <c:pt idx="0">
                  <c:v>Percent African American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'LongTerm Trend Data'!$B$5:$B$15</c:f>
              <c:strCache>
                <c:ptCount val="11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  <c:pt idx="10">
                  <c:v>FY06</c:v>
                </c:pt>
              </c:strCache>
            </c:strRef>
          </c:cat>
          <c:val>
            <c:numRef>
              <c:f>'LongTerm Trend Data'!$J$133:$J$142</c:f>
              <c:numCache>
                <c:formatCode>0%</c:formatCode>
                <c:ptCount val="10"/>
                <c:pt idx="0">
                  <c:v>0.44242424242424244</c:v>
                </c:pt>
                <c:pt idx="1">
                  <c:v>0.45770519262981574</c:v>
                </c:pt>
                <c:pt idx="2">
                  <c:v>0.37285295349811481</c:v>
                </c:pt>
                <c:pt idx="3">
                  <c:v>0.35289356535815458</c:v>
                </c:pt>
                <c:pt idx="4">
                  <c:v>0.36128625472887765</c:v>
                </c:pt>
                <c:pt idx="5">
                  <c:v>0.33220338983050846</c:v>
                </c:pt>
                <c:pt idx="6">
                  <c:v>0.2998888271261812</c:v>
                </c:pt>
                <c:pt idx="7">
                  <c:v>0.26725620240727094</c:v>
                </c:pt>
                <c:pt idx="8">
                  <c:v>0.23801411535653444</c:v>
                </c:pt>
                <c:pt idx="9">
                  <c:v>0.23602771362586605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47-473F-9E4A-A1E2C65D2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33152"/>
        <c:axId val="36831232"/>
      </c:lineChart>
      <c:catAx>
        <c:axId val="3355110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552640"/>
        <c:crosses val="autoZero"/>
        <c:auto val="0"/>
        <c:lblAlgn val="ctr"/>
        <c:lblOffset val="100"/>
        <c:noMultiLvlLbl val="0"/>
      </c:catAx>
      <c:valAx>
        <c:axId val="33552640"/>
        <c:scaling>
          <c:orientation val="minMax"/>
        </c:scaling>
        <c:delete val="0"/>
        <c:axPos val="l"/>
        <c:numFmt formatCode="_(* #,##0_);_(* \(#,##0\);_(* &quot;-&quot;_);_(@_)" sourceLinked="1"/>
        <c:majorTickMark val="out"/>
        <c:minorTickMark val="none"/>
        <c:tickLblPos val="nextTo"/>
        <c:crossAx val="33551104"/>
        <c:crosses val="max"/>
        <c:crossBetween val="between"/>
      </c:valAx>
      <c:valAx>
        <c:axId val="36831232"/>
        <c:scaling>
          <c:orientation val="minMax"/>
          <c:max val="1"/>
        </c:scaling>
        <c:delete val="0"/>
        <c:axPos val="r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Percent African American</a:t>
                </a:r>
              </a:p>
            </c:rich>
          </c:tx>
          <c:layout>
            <c:manualLayout>
              <c:xMode val="edge"/>
              <c:yMode val="edge"/>
              <c:x val="0.68045080697308402"/>
              <c:y val="0.47213007229206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36833152"/>
        <c:crosses val="autoZero"/>
        <c:crossBetween val="between"/>
      </c:valAx>
      <c:catAx>
        <c:axId val="368331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3683123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0817990116528498"/>
          <c:y val="3.7220890440158201E-2"/>
          <c:w val="0.21464502445603001"/>
          <c:h val="0.27481639506988398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Data'!$AR$134:$AR$137</c:f>
              <c:strCache>
                <c:ptCount val="4"/>
                <c:pt idx="0">
                  <c:v> FY15: 205 Placements </c:v>
                </c:pt>
                <c:pt idx="1">
                  <c:v> FY14: 190 Placements </c:v>
                </c:pt>
                <c:pt idx="2">
                  <c:v> FY13: 194 Placements </c:v>
                </c:pt>
                <c:pt idx="3">
                  <c:v> FY12: 260 Placements </c:v>
                </c:pt>
              </c:strCache>
            </c:strRef>
          </c:cat>
          <c:val>
            <c:numRef>
              <c:f>'LongTerm Trend Data'!$AU$22:$AU$25</c:f>
              <c:numCache>
                <c:formatCode>0.0%</c:formatCode>
                <c:ptCount val="4"/>
                <c:pt idx="0">
                  <c:v>0.17576961271102284</c:v>
                </c:pt>
                <c:pt idx="1">
                  <c:v>0.1896404109589041</c:v>
                </c:pt>
                <c:pt idx="2">
                  <c:v>0.18454935622317598</c:v>
                </c:pt>
                <c:pt idx="3">
                  <c:v>0.16002700877785281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0B-4764-845D-BE63B18BB685}"/>
            </c:ext>
          </c:extLst>
        </c:ser>
        <c:ser>
          <c:idx val="2"/>
          <c:order val="1"/>
          <c:tx>
            <c:v>Western Region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Data'!$AR$134:$AR$137</c:f>
              <c:strCache>
                <c:ptCount val="4"/>
                <c:pt idx="0">
                  <c:v> FY15: 205 Placements </c:v>
                </c:pt>
                <c:pt idx="1">
                  <c:v> FY14: 190 Placements </c:v>
                </c:pt>
                <c:pt idx="2">
                  <c:v> FY13: 194 Placements </c:v>
                </c:pt>
                <c:pt idx="3">
                  <c:v> FY12: 260 Placements </c:v>
                </c:pt>
              </c:strCache>
            </c:strRef>
          </c:cat>
          <c:val>
            <c:numRef>
              <c:f>'LongTerm Trend Data'!$AT$134:$AT$137</c:f>
              <c:numCache>
                <c:formatCode>0.0%</c:formatCode>
                <c:ptCount val="4"/>
                <c:pt idx="0">
                  <c:v>0.21463414634146341</c:v>
                </c:pt>
                <c:pt idx="1">
                  <c:v>0.1736842105263158</c:v>
                </c:pt>
                <c:pt idx="2">
                  <c:v>0.17010309278350516</c:v>
                </c:pt>
                <c:pt idx="3">
                  <c:v>0.15384615384615385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0B-4764-845D-BE63B18BB6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17970048"/>
        <c:axId val="117971584"/>
      </c:barChart>
      <c:catAx>
        <c:axId val="11797004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7971584"/>
        <c:crosses val="autoZero"/>
        <c:auto val="1"/>
        <c:lblAlgn val="ctr"/>
        <c:lblOffset val="100"/>
        <c:noMultiLvlLbl val="0"/>
      </c:catAx>
      <c:valAx>
        <c:axId val="11797158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797004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8950121044652"/>
          <c:y val="1.5404540859757395E-2"/>
          <c:w val="0.23764331305177758"/>
          <c:h val="0.1527273090019153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0.15436032878335301"/>
          <c:w val="0.963842959996973"/>
          <c:h val="0.7307948888834040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'LongTerm Trend Data'!$R$4</c:f>
              <c:strCache>
                <c:ptCount val="1"/>
                <c:pt idx="0">
                  <c:v>Resolved/ No Jurisdiction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Data'!$R$133:$R$142</c:f>
              <c:numCache>
                <c:formatCode>0%</c:formatCode>
                <c:ptCount val="10"/>
                <c:pt idx="0">
                  <c:v>0.31748251748251749</c:v>
                </c:pt>
                <c:pt idx="1">
                  <c:v>0.28726968174204354</c:v>
                </c:pt>
                <c:pt idx="2">
                  <c:v>0.23083368244658567</c:v>
                </c:pt>
                <c:pt idx="3">
                  <c:v>0.23067583974099554</c:v>
                </c:pt>
                <c:pt idx="4">
                  <c:v>0.30327868852459017</c:v>
                </c:pt>
                <c:pt idx="5">
                  <c:v>0.30819209039548023</c:v>
                </c:pt>
                <c:pt idx="6">
                  <c:v>0.32128960533629797</c:v>
                </c:pt>
                <c:pt idx="7">
                  <c:v>0.2984524686809138</c:v>
                </c:pt>
                <c:pt idx="8">
                  <c:v>0.31078121197371622</c:v>
                </c:pt>
                <c:pt idx="9">
                  <c:v>0.29076212471131641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00-4BF5-88F3-D7BFDEAAB191}"/>
            </c:ext>
          </c:extLst>
        </c:ser>
        <c:ser>
          <c:idx val="0"/>
          <c:order val="1"/>
          <c:tx>
            <c:strRef>
              <c:f>'LongTerm Trend Data'!$Q$4</c:f>
              <c:strCache>
                <c:ptCount val="1"/>
                <c:pt idx="0">
                  <c:v>Informal (Pre-Court Diversion)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Data'!$Q$133:$Q$142</c:f>
              <c:numCache>
                <c:formatCode>0.0%</c:formatCode>
                <c:ptCount val="10"/>
                <c:pt idx="0">
                  <c:v>0.19953379953379954</c:v>
                </c:pt>
                <c:pt idx="1">
                  <c:v>0.14572864321608039</c:v>
                </c:pt>
                <c:pt idx="2">
                  <c:v>0.23627984918307499</c:v>
                </c:pt>
                <c:pt idx="3">
                  <c:v>0.24524484014569001</c:v>
                </c:pt>
                <c:pt idx="4">
                  <c:v>0.21626733921815888</c:v>
                </c:pt>
                <c:pt idx="5">
                  <c:v>0.25847457627118642</c:v>
                </c:pt>
                <c:pt idx="6">
                  <c:v>0.30072262367982211</c:v>
                </c:pt>
                <c:pt idx="7">
                  <c:v>0.31048882338491773</c:v>
                </c:pt>
                <c:pt idx="8">
                  <c:v>0.31005110732538332</c:v>
                </c:pt>
                <c:pt idx="9">
                  <c:v>0.32886836027713628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00-4BF5-88F3-D7BFDEAAB191}"/>
            </c:ext>
          </c:extLst>
        </c:ser>
        <c:ser>
          <c:idx val="1"/>
          <c:order val="2"/>
          <c:tx>
            <c:strRef>
              <c:f>'LongTerm Trend Data'!$P$4</c:f>
              <c:strCache>
                <c:ptCount val="1"/>
                <c:pt idx="0">
                  <c:v>Formal Petition to State's Attorney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Data'!$P$133:$P$142</c:f>
              <c:numCache>
                <c:formatCode>0.0%</c:formatCode>
                <c:ptCount val="10"/>
                <c:pt idx="0">
                  <c:v>0.48298368298368299</c:v>
                </c:pt>
                <c:pt idx="1">
                  <c:v>0.56700167504187604</c:v>
                </c:pt>
                <c:pt idx="2">
                  <c:v>0.53288646837033937</c:v>
                </c:pt>
                <c:pt idx="3">
                  <c:v>0.52407932011331448</c:v>
                </c:pt>
                <c:pt idx="4">
                  <c:v>0.48045397225725095</c:v>
                </c:pt>
                <c:pt idx="5">
                  <c:v>0.43333333333333335</c:v>
                </c:pt>
                <c:pt idx="6">
                  <c:v>0.37798777098387992</c:v>
                </c:pt>
                <c:pt idx="7">
                  <c:v>0.39105870793416853</c:v>
                </c:pt>
                <c:pt idx="8">
                  <c:v>0.37916768070090046</c:v>
                </c:pt>
                <c:pt idx="9">
                  <c:v>0.38036951501154737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00-4BF5-88F3-D7BFDEAAB1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36889344"/>
        <c:axId val="36890880"/>
      </c:barChart>
      <c:catAx>
        <c:axId val="3688934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6890880"/>
        <c:crosses val="autoZero"/>
        <c:auto val="0"/>
        <c:lblAlgn val="ctr"/>
        <c:lblOffset val="100"/>
        <c:noMultiLvlLbl val="0"/>
      </c:catAx>
      <c:valAx>
        <c:axId val="36890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368893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8.66044914414517E-2"/>
          <c:y val="4.2594298354215201E-2"/>
          <c:w val="0.87541037917810705"/>
          <c:h val="8.07075059013849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4.8286362616629948E-2"/>
          <c:w val="0.89053387134619899"/>
          <c:h val="0.836868978486516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Data'!$V$133:$V$142</c:f>
              <c:numCache>
                <c:formatCode>0.0</c:formatCode>
                <c:ptCount val="10"/>
                <c:pt idx="0">
                  <c:v>14</c:v>
                </c:pt>
                <c:pt idx="1">
                  <c:v>15.6</c:v>
                </c:pt>
                <c:pt idx="2">
                  <c:v>15.1</c:v>
                </c:pt>
                <c:pt idx="3">
                  <c:v>17.5</c:v>
                </c:pt>
                <c:pt idx="4">
                  <c:v>19.621446190042686</c:v>
                </c:pt>
                <c:pt idx="5">
                  <c:v>18.891972983257396</c:v>
                </c:pt>
                <c:pt idx="6">
                  <c:v>15.063928843227121</c:v>
                </c:pt>
                <c:pt idx="7">
                  <c:v>18.005479452055113</c:v>
                </c:pt>
                <c:pt idx="8">
                  <c:v>19.330734398782536</c:v>
                </c:pt>
                <c:pt idx="9">
                  <c:v>16.723251522070075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E7-416D-9290-F9A1C7C5EAE4}"/>
            </c:ext>
          </c:extLst>
        </c:ser>
        <c:ser>
          <c:idx val="0"/>
          <c:order val="1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Data'!$Z$133:$Z$142</c:f>
              <c:numCache>
                <c:formatCode>0.0</c:formatCode>
                <c:ptCount val="10"/>
                <c:pt idx="0">
                  <c:v>3.7</c:v>
                </c:pt>
                <c:pt idx="1">
                  <c:v>4.2</c:v>
                </c:pt>
                <c:pt idx="2">
                  <c:v>3.2</c:v>
                </c:pt>
                <c:pt idx="3">
                  <c:v>3.8</c:v>
                </c:pt>
                <c:pt idx="4">
                  <c:v>4.5</c:v>
                </c:pt>
                <c:pt idx="5">
                  <c:v>6.9</c:v>
                </c:pt>
                <c:pt idx="6">
                  <c:v>5.8</c:v>
                </c:pt>
                <c:pt idx="7">
                  <c:v>4.9000000000000004</c:v>
                </c:pt>
                <c:pt idx="8">
                  <c:v>3.3</c:v>
                </c:pt>
                <c:pt idx="9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E7-416D-9290-F9A1C7C5EAE4}"/>
            </c:ext>
          </c:extLst>
        </c:ser>
        <c:ser>
          <c:idx val="1"/>
          <c:order val="2"/>
          <c:tx>
            <c:strRef>
              <c:f>'LongTerm Trend Data'!$AC$4</c:f>
              <c:strCache>
                <c:ptCount val="1"/>
                <c:pt idx="0">
                  <c:v>Adult Hold ADP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83382661134055E-7"/>
                  <c:y val="-4.995810044292337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E7-416D-9290-F9A1C7C5EAE4}"/>
                </c:ext>
              </c:extLst>
            </c:dLbl>
            <c:dLbl>
              <c:idx val="1"/>
              <c:layout>
                <c:manualLayout>
                  <c:x val="-3.8970608200674874E-3"/>
                  <c:y val="-4.353850823075112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E7-416D-9290-F9A1C7C5EAE4}"/>
                </c:ext>
              </c:extLst>
            </c:dLbl>
            <c:dLbl>
              <c:idx val="2"/>
              <c:layout>
                <c:manualLayout>
                  <c:x val="1.9593298659880084E-3"/>
                  <c:y val="-4.9331678758322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Data'!$AC$133:$AC$142</c:f>
              <c:numCache>
                <c:formatCode>#,##0.0</c:formatCode>
                <c:ptCount val="10"/>
                <c:pt idx="0">
                  <c:v>3.5</c:v>
                </c:pt>
                <c:pt idx="1">
                  <c:v>0.8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E7-416D-9290-F9A1C7C5EAE4}"/>
            </c:ext>
          </c:extLst>
        </c:ser>
        <c:ser>
          <c:idx val="3"/>
          <c:order val="3"/>
          <c:tx>
            <c:strRef>
              <c:f>'LongTerm Trend Data'!$AD$4</c:f>
              <c:strCache>
                <c:ptCount val="1"/>
                <c:pt idx="0">
                  <c:v>Total Detained ADP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7245344331958505E-4"/>
                  <c:y val="6.64079706562442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785151856017995E-3"/>
                  <c:y val="5.17355745362697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83511760916088E-3"/>
                  <c:y val="5.32108837336493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Data'!$AD$133:$AD$142</c:f>
              <c:numCache>
                <c:formatCode>#,##0.0</c:formatCode>
                <c:ptCount val="10"/>
                <c:pt idx="0">
                  <c:v>21.2</c:v>
                </c:pt>
                <c:pt idx="1">
                  <c:v>20.6</c:v>
                </c:pt>
                <c:pt idx="2">
                  <c:v>18.600000000000001</c:v>
                </c:pt>
                <c:pt idx="3">
                  <c:v>21.3</c:v>
                </c:pt>
                <c:pt idx="4">
                  <c:v>24.121446190042686</c:v>
                </c:pt>
                <c:pt idx="5">
                  <c:v>25.791972983257395</c:v>
                </c:pt>
                <c:pt idx="6">
                  <c:v>20.863928843227121</c:v>
                </c:pt>
                <c:pt idx="7">
                  <c:v>22.905479452055111</c:v>
                </c:pt>
                <c:pt idx="8">
                  <c:v>22.630734398782536</c:v>
                </c:pt>
                <c:pt idx="9">
                  <c:v>21.523251522070076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E7-416D-9290-F9A1C7C5E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31668480"/>
        <c:axId val="31690752"/>
      </c:barChart>
      <c:catAx>
        <c:axId val="3166848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1690752"/>
        <c:crosses val="autoZero"/>
        <c:auto val="0"/>
        <c:lblAlgn val="ctr"/>
        <c:lblOffset val="100"/>
        <c:noMultiLvlLbl val="0"/>
      </c:catAx>
      <c:valAx>
        <c:axId val="31690752"/>
        <c:scaling>
          <c:orientation val="minMax"/>
          <c:max val="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31668480"/>
        <c:crosses val="max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546587990719775"/>
          <c:y val="0.10499496764212275"/>
          <c:w val="0.23479499743029233"/>
          <c:h val="0.1746074944742136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Data'!$B$133:$B$142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Data'!$V$133:$V$142</c:f>
              <c:numCache>
                <c:formatCode>0.0</c:formatCode>
                <c:ptCount val="10"/>
                <c:pt idx="0">
                  <c:v>14</c:v>
                </c:pt>
                <c:pt idx="1">
                  <c:v>15.6</c:v>
                </c:pt>
                <c:pt idx="2">
                  <c:v>15.1</c:v>
                </c:pt>
                <c:pt idx="3">
                  <c:v>17.5</c:v>
                </c:pt>
                <c:pt idx="4">
                  <c:v>19.621446190042686</c:v>
                </c:pt>
                <c:pt idx="5">
                  <c:v>18.891972983257396</c:v>
                </c:pt>
                <c:pt idx="6">
                  <c:v>15.063928843227121</c:v>
                </c:pt>
                <c:pt idx="7">
                  <c:v>18.005479452055113</c:v>
                </c:pt>
                <c:pt idx="8">
                  <c:v>19.330734398782536</c:v>
                </c:pt>
                <c:pt idx="9">
                  <c:v>16.723251522070075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56-4E6C-A8B9-F19E17073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1706496"/>
        <c:axId val="39475456"/>
      </c:barChart>
      <c:catAx>
        <c:axId val="3170649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9475456"/>
        <c:crosses val="autoZero"/>
        <c:auto val="0"/>
        <c:lblAlgn val="ctr"/>
        <c:lblOffset val="100"/>
        <c:noMultiLvlLbl val="0"/>
      </c:catAx>
      <c:valAx>
        <c:axId val="39475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31706496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37960532711199E-2"/>
          <c:y val="4.3309609868051886E-2"/>
          <c:w val="0.93545652279576164"/>
          <c:h val="0.83178976914948144"/>
        </c:manualLayout>
      </c:layout>
      <c:lineChart>
        <c:grouping val="standard"/>
        <c:varyColors val="0"/>
        <c:ser>
          <c:idx val="3"/>
          <c:order val="0"/>
          <c:tx>
            <c:strRef>
              <c:f>'Det Offense Trend Data'!$C$63</c:f>
              <c:strCache>
                <c:ptCount val="1"/>
                <c:pt idx="0">
                  <c:v>Crime of Violence:  -10%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'Det Offense Trend Data'!$D$62:$M$62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Data'!$D$63:$M$63</c:f>
              <c:numCache>
                <c:formatCode>_(* #,##0_);_(* \(#,##0\);_(* "-"??_);_(@_)</c:formatCode>
                <c:ptCount val="10"/>
                <c:pt idx="0">
                  <c:v>55</c:v>
                </c:pt>
                <c:pt idx="1">
                  <c:v>58</c:v>
                </c:pt>
                <c:pt idx="2">
                  <c:v>47</c:v>
                </c:pt>
                <c:pt idx="3">
                  <c:v>59</c:v>
                </c:pt>
                <c:pt idx="4">
                  <c:v>63</c:v>
                </c:pt>
                <c:pt idx="5">
                  <c:v>51</c:v>
                </c:pt>
                <c:pt idx="6">
                  <c:v>35</c:v>
                </c:pt>
                <c:pt idx="7">
                  <c:v>49</c:v>
                </c:pt>
                <c:pt idx="8">
                  <c:v>58</c:v>
                </c:pt>
                <c:pt idx="9">
                  <c:v>61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8E2-476F-AC0E-E6ECB30AF798}"/>
            </c:ext>
          </c:extLst>
        </c:ser>
        <c:ser>
          <c:idx val="2"/>
          <c:order val="1"/>
          <c:tx>
            <c:strRef>
              <c:f>'Det Offense Trend Data'!$C$64</c:f>
              <c:strCache>
                <c:ptCount val="1"/>
                <c:pt idx="0">
                  <c:v>Non-Violent Felony:  -53%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'Det Offense Trend Data'!$D$62:$M$62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Data'!$D$64:$M$64</c:f>
              <c:numCache>
                <c:formatCode>_(* #,##0_);_(* \(#,##0\);_(* "-"??_);_(@_)</c:formatCode>
                <c:ptCount val="10"/>
                <c:pt idx="0">
                  <c:v>29</c:v>
                </c:pt>
                <c:pt idx="1">
                  <c:v>31</c:v>
                </c:pt>
                <c:pt idx="2">
                  <c:v>29</c:v>
                </c:pt>
                <c:pt idx="3">
                  <c:v>41</c:v>
                </c:pt>
                <c:pt idx="4">
                  <c:v>28</c:v>
                </c:pt>
                <c:pt idx="5">
                  <c:v>44</c:v>
                </c:pt>
                <c:pt idx="6">
                  <c:v>45</c:v>
                </c:pt>
                <c:pt idx="7">
                  <c:v>70</c:v>
                </c:pt>
                <c:pt idx="8">
                  <c:v>60</c:v>
                </c:pt>
                <c:pt idx="9">
                  <c:v>62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8E2-476F-AC0E-E6ECB30AF798}"/>
            </c:ext>
          </c:extLst>
        </c:ser>
        <c:ser>
          <c:idx val="1"/>
          <c:order val="2"/>
          <c:tx>
            <c:strRef>
              <c:f>'Det Offense Trend Data'!$C$65</c:f>
              <c:strCache>
                <c:ptCount val="1"/>
                <c:pt idx="0">
                  <c:v>Misdemeanor:  + 2%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'Det Offense Trend Data'!$D$62:$M$62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Data'!$D$65:$M$65</c:f>
              <c:numCache>
                <c:formatCode>_(* #,##0_);_(* \(#,##0\);_(* "-"??_);_(@_)</c:formatCode>
                <c:ptCount val="10"/>
                <c:pt idx="0">
                  <c:v>185</c:v>
                </c:pt>
                <c:pt idx="1">
                  <c:v>188</c:v>
                </c:pt>
                <c:pt idx="2">
                  <c:v>167</c:v>
                </c:pt>
                <c:pt idx="3">
                  <c:v>188</c:v>
                </c:pt>
                <c:pt idx="4">
                  <c:v>232</c:v>
                </c:pt>
                <c:pt idx="5">
                  <c:v>175</c:v>
                </c:pt>
                <c:pt idx="6">
                  <c:v>185</c:v>
                </c:pt>
                <c:pt idx="7">
                  <c:v>165</c:v>
                </c:pt>
                <c:pt idx="8">
                  <c:v>191</c:v>
                </c:pt>
                <c:pt idx="9">
                  <c:v>181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8E2-476F-AC0E-E6ECB30AF798}"/>
            </c:ext>
          </c:extLst>
        </c:ser>
        <c:ser>
          <c:idx val="4"/>
          <c:order val="3"/>
          <c:tx>
            <c:strRef>
              <c:f>'Det Offense Trend Data'!$C$66</c:f>
              <c:strCache>
                <c:ptCount val="1"/>
                <c:pt idx="0">
                  <c:v>Traffic, Status, Ordinance, Other:  -81%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'Det Offense Trend Data'!$D$62:$M$62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Data'!$D$66:$M$66</c:f>
              <c:numCache>
                <c:formatCode>_(* #,##0_);_(* \(#,##0\);_(* "-"??_);_(@_)</c:formatCode>
                <c:ptCount val="10"/>
                <c:pt idx="0">
                  <c:v>8</c:v>
                </c:pt>
                <c:pt idx="1">
                  <c:v>14</c:v>
                </c:pt>
                <c:pt idx="2">
                  <c:v>18</c:v>
                </c:pt>
                <c:pt idx="3">
                  <c:v>8</c:v>
                </c:pt>
                <c:pt idx="4">
                  <c:v>23</c:v>
                </c:pt>
                <c:pt idx="5">
                  <c:v>26</c:v>
                </c:pt>
                <c:pt idx="6">
                  <c:v>31</c:v>
                </c:pt>
                <c:pt idx="7">
                  <c:v>34</c:v>
                </c:pt>
                <c:pt idx="8">
                  <c:v>31</c:v>
                </c:pt>
                <c:pt idx="9">
                  <c:v>42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8E2-476F-AC0E-E6ECB30AF798}"/>
            </c:ext>
          </c:extLst>
        </c:ser>
        <c:ser>
          <c:idx val="0"/>
          <c:order val="4"/>
          <c:tx>
            <c:strRef>
              <c:f>'Det Offense Trend Data'!$C$67</c:f>
              <c:strCache>
                <c:ptCount val="1"/>
                <c:pt idx="0">
                  <c:v> Total:  -20%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'Det Offense Trend Data'!$D$62:$M$62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Data'!$D$67:$M$67</c:f>
              <c:numCache>
                <c:formatCode>_(* #,##0_);_(* \(#,##0\);_(* "-"??_);_(@_)</c:formatCode>
                <c:ptCount val="10"/>
                <c:pt idx="0">
                  <c:v>277</c:v>
                </c:pt>
                <c:pt idx="1">
                  <c:v>291</c:v>
                </c:pt>
                <c:pt idx="2">
                  <c:v>261</c:v>
                </c:pt>
                <c:pt idx="3">
                  <c:v>296</c:v>
                </c:pt>
                <c:pt idx="4">
                  <c:v>346</c:v>
                </c:pt>
                <c:pt idx="5">
                  <c:v>296</c:v>
                </c:pt>
                <c:pt idx="6">
                  <c:v>296</c:v>
                </c:pt>
                <c:pt idx="7">
                  <c:v>318</c:v>
                </c:pt>
                <c:pt idx="8">
                  <c:v>340</c:v>
                </c:pt>
                <c:pt idx="9">
                  <c:v>346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A8E2-476F-AC0E-E6ECB30AF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96096"/>
        <c:axId val="39397632"/>
      </c:lineChart>
      <c:catAx>
        <c:axId val="3939609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397632"/>
        <c:crosses val="autoZero"/>
        <c:auto val="1"/>
        <c:lblAlgn val="ctr"/>
        <c:lblOffset val="100"/>
        <c:noMultiLvlLbl val="0"/>
      </c:catAx>
      <c:valAx>
        <c:axId val="39397632"/>
        <c:scaling>
          <c:orientation val="minMax"/>
          <c:max val="3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39609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4591389617964423"/>
          <c:y val="4.4818934522599829E-2"/>
          <c:w val="0.33804906984907906"/>
          <c:h val="0.2710967080226178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/>
              <a:t>Proportion of Pre-D Detention Admissions For</a:t>
            </a:r>
            <a:r>
              <a:rPr lang="en-US" sz="1400" baseline="0"/>
              <a:t> Crimes of Violence,</a:t>
            </a:r>
            <a:r>
              <a:rPr lang="en-US" sz="1400"/>
              <a:t> FY07 - FY16</a:t>
            </a:r>
          </a:p>
        </c:rich>
      </c:tx>
      <c:layout>
        <c:manualLayout>
          <c:xMode val="edge"/>
          <c:yMode val="edge"/>
          <c:x val="2.3160464795021801E-2"/>
          <c:y val="5.717048526828889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2951554616217499E-2"/>
          <c:y val="0.11456384965378749"/>
          <c:w val="0.91829392247587038"/>
          <c:h val="0.7805891841644794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'Det Offense Trend Data'!$C$68</c:f>
              <c:strCache>
                <c:ptCount val="1"/>
                <c:pt idx="0">
                  <c:v>Crime of Violence:  + 13%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'Det Offense Trend Data'!$D$62:$M$62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Data'!$D$68:$M$68</c:f>
              <c:numCache>
                <c:formatCode>0%</c:formatCode>
                <c:ptCount val="10"/>
                <c:pt idx="0">
                  <c:v>0.19855595667870035</c:v>
                </c:pt>
                <c:pt idx="1">
                  <c:v>0.19931271477663232</c:v>
                </c:pt>
                <c:pt idx="2">
                  <c:v>0.18007662835249041</c:v>
                </c:pt>
                <c:pt idx="3">
                  <c:v>0.19932432432432431</c:v>
                </c:pt>
                <c:pt idx="4">
                  <c:v>0.18208092485549132</c:v>
                </c:pt>
                <c:pt idx="5">
                  <c:v>0.17229729729729729</c:v>
                </c:pt>
                <c:pt idx="6">
                  <c:v>0.11824324324324324</c:v>
                </c:pt>
                <c:pt idx="7">
                  <c:v>0.1540880503144654</c:v>
                </c:pt>
                <c:pt idx="8">
                  <c:v>0.17058823529411765</c:v>
                </c:pt>
                <c:pt idx="9">
                  <c:v>0.17630057803468208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7E-4C4B-9A05-8250E7C76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78720"/>
        <c:axId val="39680256"/>
      </c:barChart>
      <c:catAx>
        <c:axId val="3967872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680256"/>
        <c:crosses val="autoZero"/>
        <c:auto val="1"/>
        <c:lblAlgn val="ctr"/>
        <c:lblOffset val="100"/>
        <c:noMultiLvlLbl val="0"/>
      </c:catAx>
      <c:valAx>
        <c:axId val="396802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678720"/>
        <c:crosses val="max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26480023330422E-2"/>
          <c:y val="0.11945302908216268"/>
          <c:w val="0.88844512491494121"/>
          <c:h val="0.73267086498988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Data'!$A$69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543331389131914E-3"/>
                  <c:y val="5.922730222903049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5843509750228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833740390009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865412656751238E-3"/>
                  <c:y val="1.4746292139798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3211091669096919E-3"/>
                  <c:y val="-5.78759753164315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Data'!$D$62:$M$62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Data'!$D$69:$M$69</c:f>
              <c:numCache>
                <c:formatCode>0%</c:formatCode>
                <c:ptCount val="10"/>
                <c:pt idx="0">
                  <c:v>0.10469314079422383</c:v>
                </c:pt>
                <c:pt idx="1">
                  <c:v>0.10652920962199312</c:v>
                </c:pt>
                <c:pt idx="2">
                  <c:v>0.1111111111111111</c:v>
                </c:pt>
                <c:pt idx="3">
                  <c:v>0.13851351351351351</c:v>
                </c:pt>
                <c:pt idx="4">
                  <c:v>8.0924855491329481E-2</c:v>
                </c:pt>
                <c:pt idx="5">
                  <c:v>0.14864864864864866</c:v>
                </c:pt>
                <c:pt idx="6">
                  <c:v>0.15202702702702703</c:v>
                </c:pt>
                <c:pt idx="7">
                  <c:v>0.22012578616352202</c:v>
                </c:pt>
                <c:pt idx="8">
                  <c:v>0.17647058823529413</c:v>
                </c:pt>
                <c:pt idx="9">
                  <c:v>0.1791907514450867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45184"/>
        <c:axId val="39646720"/>
      </c:barChart>
      <c:catAx>
        <c:axId val="39645184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9646720"/>
        <c:crosses val="autoZero"/>
        <c:auto val="1"/>
        <c:lblAlgn val="ctr"/>
        <c:lblOffset val="100"/>
        <c:noMultiLvlLbl val="0"/>
      </c:catAx>
      <c:valAx>
        <c:axId val="39646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964518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Data'!$A$68</c:f>
              <c:strCache>
                <c:ptCount val="1"/>
                <c:pt idx="0">
                  <c:v>Crime of Violence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-6.1728395061728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716049382716049E-3"/>
                  <c:y val="-5.2910052910053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7160493827160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7160493827160351E-3"/>
                  <c:y val="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Data'!$D$62:$M$62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Data'!$D$68:$M$68</c:f>
              <c:numCache>
                <c:formatCode>0%</c:formatCode>
                <c:ptCount val="10"/>
                <c:pt idx="0">
                  <c:v>0.19855595667870035</c:v>
                </c:pt>
                <c:pt idx="1">
                  <c:v>0.19931271477663232</c:v>
                </c:pt>
                <c:pt idx="2">
                  <c:v>0.18007662835249041</c:v>
                </c:pt>
                <c:pt idx="3">
                  <c:v>0.19932432432432431</c:v>
                </c:pt>
                <c:pt idx="4">
                  <c:v>0.18208092485549132</c:v>
                </c:pt>
                <c:pt idx="5">
                  <c:v>0.17229729729729729</c:v>
                </c:pt>
                <c:pt idx="6">
                  <c:v>0.11824324324324324</c:v>
                </c:pt>
                <c:pt idx="7">
                  <c:v>0.1540880503144654</c:v>
                </c:pt>
                <c:pt idx="8">
                  <c:v>0.17058823529411765</c:v>
                </c:pt>
                <c:pt idx="9">
                  <c:v>0.17630057803468208</c:v>
                </c:pt>
              </c:numCache>
            </c:numRef>
          </c:val>
        </c:ser>
        <c:ser>
          <c:idx val="1"/>
          <c:order val="1"/>
          <c:tx>
            <c:strRef>
              <c:f>'Det Offense Trend Data'!$A$64</c:f>
              <c:strCache>
                <c:ptCount val="1"/>
                <c:pt idx="0">
                  <c:v>Non-Violent Felony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Data'!$D$62:$M$62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Data'!$D$69:$M$69</c:f>
              <c:numCache>
                <c:formatCode>0%</c:formatCode>
                <c:ptCount val="10"/>
                <c:pt idx="0">
                  <c:v>0.10469314079422383</c:v>
                </c:pt>
                <c:pt idx="1">
                  <c:v>0.10652920962199312</c:v>
                </c:pt>
                <c:pt idx="2">
                  <c:v>0.1111111111111111</c:v>
                </c:pt>
                <c:pt idx="3">
                  <c:v>0.13851351351351351</c:v>
                </c:pt>
                <c:pt idx="4">
                  <c:v>8.0924855491329481E-2</c:v>
                </c:pt>
                <c:pt idx="5">
                  <c:v>0.14864864864864866</c:v>
                </c:pt>
                <c:pt idx="6">
                  <c:v>0.15202702702702703</c:v>
                </c:pt>
                <c:pt idx="7">
                  <c:v>0.22012578616352202</c:v>
                </c:pt>
                <c:pt idx="8">
                  <c:v>0.17647058823529413</c:v>
                </c:pt>
                <c:pt idx="9">
                  <c:v>0.1791907514450867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79104"/>
        <c:axId val="98080640"/>
      </c:barChart>
      <c:catAx>
        <c:axId val="98079104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98080640"/>
        <c:crosses val="autoZero"/>
        <c:auto val="1"/>
        <c:lblAlgn val="ctr"/>
        <c:lblOffset val="100"/>
        <c:noMultiLvlLbl val="0"/>
      </c:catAx>
      <c:valAx>
        <c:axId val="980806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98079104"/>
        <c:crosses val="max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0.0037</cdr:x>
      <cdr:y>0</cdr:y>
    </cdr:from>
    <cdr:to>
      <cdr:x>0.9963</cdr:x>
      <cdr:y>0.23533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34" y="0"/>
          <a:ext cx="4538133" cy="651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 dirty="0" smtClean="0">
              <a:effectLst/>
            </a:rPr>
            <a:t>Proportion </a:t>
          </a:r>
          <a:r>
            <a:rPr lang="en-US" sz="1400" b="1" i="0" baseline="0" dirty="0">
              <a:effectLst/>
            </a:rPr>
            <a:t>of Pre-D Detention Admissions for Non-Violent Felonies,  FY07 - FY16</a:t>
          </a:r>
          <a:endParaRPr lang="en-US" sz="14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3F397865-3A25-4A79-823A-5EFD4A34E9E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7CCBF600-C7DD-40EA-B2D0-2E040B89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8D2F580-CECB-2C48-AEB8-EF4FAF3DAC40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5"/>
            <a:ext cx="5504204" cy="4183063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DBA25C02-4A20-0447-B38F-38DFD504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complaints referred to DJS </a:t>
            </a:r>
            <a:r>
              <a:rPr lang="en-US" dirty="0" smtClean="0"/>
              <a:t>Intake.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ASSIST, complaints referred to DJS Intake in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complaints referred to DJS Intake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detention admissions for </a:t>
            </a:r>
            <a:r>
              <a:rPr lang="en-US" dirty="0" smtClean="0"/>
              <a:t>Western Region </a:t>
            </a:r>
            <a:r>
              <a:rPr lang="en-US" dirty="0"/>
              <a:t>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</a:t>
            </a:r>
            <a:r>
              <a:rPr lang="en-US" dirty="0" smtClean="0"/>
              <a:t>committed program </a:t>
            </a:r>
            <a:r>
              <a:rPr lang="en-US" dirty="0"/>
              <a:t>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</a:t>
            </a:r>
            <a:r>
              <a:rPr lang="en-US" dirty="0" smtClean="0"/>
              <a:t>, average population of committed facilities.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3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894B-8184-4308-80AB-CCD7D38DC61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0020-536D-4D10-ACF2-FE593AB4201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E588-4FD6-4D0A-9263-A2A568C90CF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C6FD-8F4C-4C6F-AD6E-D0699AB14C6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E6BB-A64F-410E-8525-37861A11AFE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119E-725B-4C4F-99F3-C1F53EAD7B31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942-AA7F-4AE5-8C7B-11F86F8961FD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540-9ACE-4456-90F0-28FE84A1A2EF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5B64-05EA-4E90-B0D9-AA169EE4CDF9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E851-D908-4927-8920-E734253BB3F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7408-BFF5-4AE7-8D74-E7774BEA972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2546-94E2-4B71-8F3F-A16BD21B42E9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3975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Western Region Juvenile Services Long Term Trends: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Counties of Allegany, Frederick, Garrett and Washington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JS Logo - click to g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804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105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DJS Office of Research and Evaluation, January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Region Pre-D Detention Population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093863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24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Western Region Youth In Detention Pending a Committed Placement Has Declined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Juvenile court pending placement population declined 22.9% in ten years to 3.7 youth in FY 2016.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660771"/>
              </p:ext>
            </p:extLst>
          </p:nvPr>
        </p:nvGraphicFramePr>
        <p:xfrm>
          <a:off x="685800" y="1828800"/>
          <a:ext cx="7772400" cy="429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31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Probation and Commitment Orders Have Declined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985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Western Region Juvenile probation orders declined 34.6% in ten years. Statewide probation orders declined 51.9% 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Western Region juvenile commitments declined 49.1% in ten </a:t>
            </a:r>
            <a:r>
              <a:rPr lang="en-US" sz="1800" dirty="0"/>
              <a:t>years. </a:t>
            </a:r>
            <a:r>
              <a:rPr lang="en-US" sz="1800" dirty="0" smtClean="0"/>
              <a:t> Statewide commitments declined 48.2% </a:t>
            </a:r>
            <a:r>
              <a:rPr lang="en-US" sz="1800" dirty="0"/>
              <a:t>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605707"/>
              </p:ext>
            </p:extLst>
          </p:nvPr>
        </p:nvGraphicFramePr>
        <p:xfrm>
          <a:off x="1013730" y="2209800"/>
          <a:ext cx="7222309" cy="384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4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Average Committed Out of Home Population Has Declined Significantly in the Western Region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982662"/>
            <a:ext cx="8229600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The overall daily population of Western Region youth committed by the juvenile court to out of home placement declined 54.7% over ten years, from 102.0 in FY07 to 46.2 in FY16.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average committed population declined 43.6% over the same 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376981"/>
              </p:ext>
            </p:extLst>
          </p:nvPr>
        </p:nvGraphicFramePr>
        <p:xfrm>
          <a:off x="609600" y="1981200"/>
          <a:ext cx="7622041" cy="411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Western Region Committed Youth Population Has Declined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514" y="838200"/>
            <a:ext cx="8240486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Overall committed out-of-home population has declined 54.7% since FY07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 DJS-Operated ADP decreased </a:t>
            </a:r>
            <a:r>
              <a:rPr lang="en-US" dirty="0" smtClean="0"/>
              <a:t>54</a:t>
            </a:r>
            <a:r>
              <a:rPr lang="en-US" sz="1800" dirty="0" smtClean="0"/>
              <a:t>.5%, and Private In-State has declined 45.8% since FY07.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Out of State committed </a:t>
            </a:r>
            <a:r>
              <a:rPr lang="en-US" dirty="0" smtClean="0"/>
              <a:t>average population </a:t>
            </a:r>
            <a:r>
              <a:rPr lang="en-US" dirty="0"/>
              <a:t>declined </a:t>
            </a:r>
            <a:r>
              <a:rPr lang="en-US" dirty="0" smtClean="0"/>
              <a:t>from the high of 5 youth in FY09, to just </a:t>
            </a:r>
            <a:r>
              <a:rPr lang="en-US" dirty="0"/>
              <a:t>2</a:t>
            </a:r>
            <a:r>
              <a:rPr lang="en-US" dirty="0" smtClean="0"/>
              <a:t> in FY16.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676801"/>
              </p:ext>
            </p:extLst>
          </p:nvPr>
        </p:nvGraphicFramePr>
        <p:xfrm>
          <a:off x="1363798" y="2286000"/>
          <a:ext cx="6557917" cy="388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47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Low-Level Offenses Has Declined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misdemeanor and other low-level offenses declined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violations of probation has begun to decline in the last year.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26023"/>
              </p:ext>
            </p:extLst>
          </p:nvPr>
        </p:nvGraphicFramePr>
        <p:xfrm>
          <a:off x="457200" y="28956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55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Decreased in the Western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295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less than 5% of new commitments in FY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rate of juveniles committed for Non-Violent Felonies was the same in FY 2016 as it was in FY 2007.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011330"/>
              </p:ext>
            </p:extLst>
          </p:nvPr>
        </p:nvGraphicFramePr>
        <p:xfrm>
          <a:off x="457200" y="2495730"/>
          <a:ext cx="8229600" cy="385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69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Decreased in the Western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631075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almost 5% of new commitments in FY 2016 in the Western Region.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946129"/>
              </p:ext>
            </p:extLst>
          </p:nvPr>
        </p:nvGraphicFramePr>
        <p:xfrm>
          <a:off x="457200" y="2362200"/>
          <a:ext cx="8229600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01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Rate of Juveniles Committed for Non-Violent Felonies has Increased in Western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6712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646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Violations of Probation has Declined in the Western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6797" y="154236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increasing from FY 2012 through FY 2105, the rate of new commitments for Violations of Probation has decreased 11 percentage points in the past year.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743944"/>
              </p:ext>
            </p:extLst>
          </p:nvPr>
        </p:nvGraphicFramePr>
        <p:xfrm>
          <a:off x="457200" y="2188696"/>
          <a:ext cx="8229600" cy="413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250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Western Region Juvenile Complaints Have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672" y="1012208"/>
            <a:ext cx="8305800" cy="121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Western Region complaints referred to DJS Intake declined 50.5% in ten years.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complaints declined 56.1%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293248"/>
              </p:ext>
            </p:extLst>
          </p:nvPr>
        </p:nvGraphicFramePr>
        <p:xfrm>
          <a:off x="609600" y="2438400"/>
          <a:ext cx="8305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Western Region DJS Committed Youth </a:t>
            </a:r>
            <a:br>
              <a:rPr lang="en-US" sz="2400" dirty="0" smtClean="0"/>
            </a:br>
            <a:r>
              <a:rPr lang="en-US" sz="2400" dirty="0" smtClean="0"/>
              <a:t>Have Declined in Recent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14.0% of Western Region youth released from committed placement in FY15 had a new offense within a year that resulted in a delinquent adjudication or criminal conviction, a significant decrease of 6.4 percentage points from FY14.</a:t>
            </a:r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16.7% in FY15, down 4.1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129533"/>
              </p:ext>
            </p:extLst>
          </p:nvPr>
        </p:nvGraphicFramePr>
        <p:xfrm>
          <a:off x="1143000" y="2590800"/>
          <a:ext cx="6705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Western Region DJS Probation Youth </a:t>
            </a:r>
            <a:br>
              <a:rPr lang="en-US" sz="2400" dirty="0" smtClean="0"/>
            </a:br>
            <a:r>
              <a:rPr lang="en-US" sz="2400" dirty="0" smtClean="0"/>
              <a:t>Have Increased in The Past Year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811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21.5% of Western Region youth placed on probation for the first time in FY15 had a new offense within a year that resulted in a delinquent adjudication or criminal conviction, an increase of 4.1 percentage points from FY14.</a:t>
            </a:r>
            <a:endParaRPr lang="en-US" sz="1800" dirty="0"/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17.6% in FY15, down 1.4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165573"/>
              </p:ext>
            </p:extLst>
          </p:nvPr>
        </p:nvGraphicFramePr>
        <p:xfrm>
          <a:off x="1143000" y="2667000"/>
          <a:ext cx="6705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59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0575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Complaints in Western Region Have Declined </a:t>
            </a:r>
            <a:br>
              <a:rPr lang="en-US" sz="2400" dirty="0" smtClean="0"/>
            </a:br>
            <a:r>
              <a:rPr lang="en-US" sz="2400" dirty="0" smtClean="0"/>
              <a:t>for All Race/Ethnicities Since FY07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86" y="942975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 algn="l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/>
              <a:t>Complaints for Western Region African American youth declined 7.1%, and declined 65.3% for white youth.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44% of complaints.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10.4% of the general population.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76200" y="6248400"/>
            <a:ext cx="26670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smtClean="0">
                <a:solidFill>
                  <a:schemeClr val="tx1"/>
                </a:solidFill>
              </a:rPr>
              <a:t>Data Source: DJS ASSIST 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405156"/>
              </p:ext>
            </p:extLst>
          </p:nvPr>
        </p:nvGraphicFramePr>
        <p:xfrm>
          <a:off x="751115" y="2514600"/>
          <a:ext cx="8001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781"/>
            <a:ext cx="9144000" cy="520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Percent of Cases Referred to Juvenile Court by Western Region has Declined Over the Past Two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48.3% of Western Region complaints </a:t>
            </a:r>
            <a:r>
              <a:rPr lang="en-US" sz="1800" dirty="0"/>
              <a:t>w</a:t>
            </a:r>
            <a:r>
              <a:rPr lang="en-US" sz="1800" dirty="0" smtClean="0"/>
              <a:t>ere referred to court by DJS Intake in FY16, 10.3% more than in FY07.  Statewide 48.2% were referred to court.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20% </a:t>
            </a:r>
            <a:r>
              <a:rPr lang="en-US" sz="1800" dirty="0"/>
              <a:t>of </a:t>
            </a:r>
            <a:r>
              <a:rPr lang="en-US" sz="1800" dirty="0" smtClean="0"/>
              <a:t>Western Region complaints were diverted to an informal DJS pre-court case.  </a:t>
            </a:r>
            <a:r>
              <a:rPr lang="en-US" sz="1800" dirty="0"/>
              <a:t>Statewide </a:t>
            </a:r>
            <a:r>
              <a:rPr lang="en-US" sz="1800" dirty="0" smtClean="0"/>
              <a:t>15.8% </a:t>
            </a:r>
            <a:r>
              <a:rPr lang="en-US" sz="1800" dirty="0"/>
              <a:t>were </a:t>
            </a:r>
            <a:r>
              <a:rPr lang="en-US" sz="1800" dirty="0" smtClean="0"/>
              <a:t>diverted.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204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054349"/>
              </p:ext>
            </p:extLst>
          </p:nvPr>
        </p:nvGraphicFramePr>
        <p:xfrm>
          <a:off x="598714" y="2307771"/>
          <a:ext cx="8120743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Western Region Detention Population Has Slightly Declined 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788844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Western Region daily population </a:t>
            </a:r>
            <a:r>
              <a:rPr lang="en-US" sz="1800" dirty="0"/>
              <a:t>in </a:t>
            </a:r>
            <a:r>
              <a:rPr lang="en-US" sz="1800" dirty="0" smtClean="0"/>
              <a:t>DJS detention </a:t>
            </a:r>
            <a:r>
              <a:rPr lang="en-US" sz="1800" dirty="0"/>
              <a:t>declined </a:t>
            </a:r>
            <a:r>
              <a:rPr lang="en-US" sz="1800" dirty="0" smtClean="0"/>
              <a:t>1.4% in ten years, to 21.2 in FY16. The statewide detention population </a:t>
            </a:r>
            <a:r>
              <a:rPr lang="en-US" sz="1800" dirty="0"/>
              <a:t>declined </a:t>
            </a:r>
            <a:r>
              <a:rPr lang="en-US" sz="1800" dirty="0" smtClean="0"/>
              <a:t>55%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Cases detained for the Adult Court now make up 16.5% of the DJS detained population in Western Region.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343475"/>
              </p:ext>
            </p:extLst>
          </p:nvPr>
        </p:nvGraphicFramePr>
        <p:xfrm>
          <a:off x="685800" y="2541444"/>
          <a:ext cx="8001000" cy="385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Western Region Youth Population In Detention Pre-Disposition </a:t>
            </a:r>
            <a:br>
              <a:rPr lang="en-US" sz="2400" dirty="0" smtClean="0"/>
            </a:br>
            <a:r>
              <a:rPr lang="en-US" sz="2400" dirty="0" smtClean="0"/>
              <a:t>Has Declined Significantly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The Western Region juvenile pre-dispositional detained population declined 16.2% in ten years to 14 youth in FY 2016.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629414"/>
              </p:ext>
            </p:extLst>
          </p:nvPr>
        </p:nvGraphicFramePr>
        <p:xfrm>
          <a:off x="762000" y="1905000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84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Western Region Pre-Disposition Detention Placements Have Decreased for Most Complaint Types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281984"/>
              </p:ext>
            </p:extLst>
          </p:nvPr>
        </p:nvGraphicFramePr>
        <p:xfrm>
          <a:off x="457200" y="2509515"/>
          <a:ext cx="8229600" cy="385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misdemeanors has increased 2%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crimes of violence has decreased 10% over ten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2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Crimes of Violence Make Up an Increasing Proportion of Detention Placement Offenses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941516"/>
              </p:ext>
            </p:extLst>
          </p:nvPr>
        </p:nvGraphicFramePr>
        <p:xfrm>
          <a:off x="457200" y="2371130"/>
          <a:ext cx="8229600" cy="395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447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Crimes of Violence complaints has increased 2 percentage points over ten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2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Detention Placement for Non-Violent Felonies are Declining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Non-Violent Felony complaints has decreased </a:t>
            </a:r>
            <a:r>
              <a:rPr lang="en-US" dirty="0"/>
              <a:t>8</a:t>
            </a:r>
            <a:r>
              <a:rPr lang="en-US" dirty="0" smtClean="0"/>
              <a:t> 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65858"/>
              </p:ext>
            </p:extLst>
          </p:nvPr>
        </p:nvGraphicFramePr>
        <p:xfrm>
          <a:off x="457200" y="2495728"/>
          <a:ext cx="8229600" cy="398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75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3139C3E3C7748BB032B7594D3E325" ma:contentTypeVersion="52" ma:contentTypeDescription="Create a new document." ma:contentTypeScope="" ma:versionID="d8216fa709670e97cbbe151d9eeec9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45151B-F98B-47D1-B8E8-896E99B84EB4}"/>
</file>

<file path=customXml/itemProps2.xml><?xml version="1.0" encoding="utf-8"?>
<ds:datastoreItem xmlns:ds="http://schemas.openxmlformats.org/officeDocument/2006/customXml" ds:itemID="{6509A001-92C0-43E0-B42B-7EF8EC49A27E}"/>
</file>

<file path=customXml/itemProps3.xml><?xml version="1.0" encoding="utf-8"?>
<ds:datastoreItem xmlns:ds="http://schemas.openxmlformats.org/officeDocument/2006/customXml" ds:itemID="{676ABC56-690F-4019-9C11-C87EB0D7FA7F}"/>
</file>

<file path=docProps/app.xml><?xml version="1.0" encoding="utf-8"?>
<Properties xmlns="http://schemas.openxmlformats.org/officeDocument/2006/extended-properties" xmlns:vt="http://schemas.openxmlformats.org/officeDocument/2006/docPropsVTypes">
  <TotalTime>11904</TotalTime>
  <Words>1129</Words>
  <Application>Microsoft Office PowerPoint</Application>
  <PresentationFormat>On-screen Show (4:3)</PresentationFormat>
  <Paragraphs>156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Western Region Juvenile Services Long Term Trends: Counties of Allegany, Frederick, Garrett and Washington  </vt:lpstr>
      <vt:lpstr>Western Region Juvenile Complaints Have Declined Significantly</vt:lpstr>
      <vt:lpstr>Juvenile Complaints in Western Region Have Declined  for All Race/Ethnicities Since FY07</vt:lpstr>
      <vt:lpstr>The Percent of Cases Referred to Juvenile Court by Western Region has Declined Over the Past Two Years</vt:lpstr>
      <vt:lpstr>Western Region Detention Population Has Slightly Declined </vt:lpstr>
      <vt:lpstr>Western Region Youth Population In Detention Pre-Disposition  Has Declined Significantly</vt:lpstr>
      <vt:lpstr>Western Region Pre-Disposition Detention Placements Have Decreased for Most Complaint Types</vt:lpstr>
      <vt:lpstr>Crimes of Violence Make Up an Increasing Proportion of Detention Placement Offenses</vt:lpstr>
      <vt:lpstr>Detention Placement for Non-Violent Felonies are Declining</vt:lpstr>
      <vt:lpstr>Western Region Pre-D Detention Population</vt:lpstr>
      <vt:lpstr>Western Region Youth In Detention Pending a Committed Placement Has Declined</vt:lpstr>
      <vt:lpstr>Juvenile Probation and Commitment Orders Have Declined</vt:lpstr>
      <vt:lpstr>Average Committed Out of Home Population Has Declined Significantly in the Western Region</vt:lpstr>
      <vt:lpstr>Western Region Committed Youth Population Has Declined</vt:lpstr>
      <vt:lpstr>The Rate of Juveniles Committed for Low-Level Offenses Has Declined</vt:lpstr>
      <vt:lpstr>The Rate of Juveniles Committed for Crimes of Violence has Decreased in the Western Region</vt:lpstr>
      <vt:lpstr>The Rate of Juveniles Committed for Crimes of Violence has Decreased in the Western Region</vt:lpstr>
      <vt:lpstr>The Rate of Juveniles Committed for Non-Violent Felonies has Increased in Western Region</vt:lpstr>
      <vt:lpstr>The Rate of Juveniles Committed for Violations of Probation has Declined in the Western Region</vt:lpstr>
      <vt:lpstr>Recidivism Rates for Western Region DJS Committed Youth  Have Declined in Recent Years</vt:lpstr>
      <vt:lpstr>Recidivism Rates for Western Region DJS Probation Youth  Have Increased in The Past Year</vt:lpstr>
    </vt:vector>
  </TitlesOfParts>
  <Company>DJS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Doors to Detention”  A Study of Detention Baltimore City Utilization</dc:title>
  <dc:creator>John Irvine</dc:creator>
  <cp:lastModifiedBy>Matthew R. Ancona</cp:lastModifiedBy>
  <cp:revision>253</cp:revision>
  <cp:lastPrinted>2014-10-27T19:47:33Z</cp:lastPrinted>
  <dcterms:created xsi:type="dcterms:W3CDTF">2012-01-23T15:45:24Z</dcterms:created>
  <dcterms:modified xsi:type="dcterms:W3CDTF">2017-01-13T16:11:40Z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0x0101008123139C3E3C7748BB032B7594D3E325</vt:lpwstr>
  </property>
  <property fmtid="{D5CDD505-2E9C-101B-9397-08002B2CF9AE}" pid="4" name="Right_Content">
    <vt:lpwstr/>
  </property>
  <property fmtid="{D5CDD505-2E9C-101B-9397-08002B2CF9AE}" pid="5" name="Lt_bottom_Content">
    <vt:lpwstr/>
  </property>
  <property fmtid="{D5CDD505-2E9C-101B-9397-08002B2CF9AE}" pid="6" name="PublishingRollupImage">
    <vt:lpwstr/>
  </property>
  <property fmtid="{D5CDD505-2E9C-101B-9397-08002B2CF9AE}" pid="8" name="Rt_Inner_Content">
    <vt:lpwstr/>
  </property>
  <property fmtid="{D5CDD505-2E9C-101B-9397-08002B2CF9AE}" pid="9" name="ArticleByLine">
    <vt:lpwstr/>
  </property>
  <property fmtid="{D5CDD505-2E9C-101B-9397-08002B2CF9AE}" pid="10" name="PublishingContactEmail">
    <vt:lpwstr/>
  </property>
  <property fmtid="{D5CDD505-2E9C-101B-9397-08002B2CF9AE}" pid="11" name="PageKeywords">
    <vt:lpwstr/>
  </property>
  <property fmtid="{D5CDD505-2E9C-101B-9397-08002B2CF9AE}" pid="12" name="PublishingPageImage">
    <vt:lpwstr/>
  </property>
  <property fmtid="{D5CDD505-2E9C-101B-9397-08002B2CF9AE}" pid="13" name="SummaryLinks">
    <vt:lpwstr/>
  </property>
  <property fmtid="{D5CDD505-2E9C-101B-9397-08002B2CF9AE}" pid="14" name="PageDescription">
    <vt:lpwstr/>
  </property>
  <property fmtid="{D5CDD505-2E9C-101B-9397-08002B2CF9AE}" pid="15" name="Main_Content">
    <vt:lpwstr/>
  </property>
  <property fmtid="{D5CDD505-2E9C-101B-9397-08002B2CF9AE}" pid="16" name="PageHeadline">
    <vt:lpwstr/>
  </property>
  <property fmtid="{D5CDD505-2E9C-101B-9397-08002B2CF9AE}" pid="17" name="Audience">
    <vt:lpwstr/>
  </property>
  <property fmtid="{D5CDD505-2E9C-101B-9397-08002B2CF9AE}" pid="18" name="Rt_Center_Content">
    <vt:lpwstr/>
  </property>
  <property fmtid="{D5CDD505-2E9C-101B-9397-08002B2CF9AE}" pid="19" name="PublishingImageCaption">
    <vt:lpwstr/>
  </property>
  <property fmtid="{D5CDD505-2E9C-101B-9397-08002B2CF9AE}" pid="20" name="PublishingContactPicture">
    <vt:lpwstr/>
  </property>
  <property fmtid="{D5CDD505-2E9C-101B-9397-08002B2CF9AE}" pid="21" name="Center_Content">
    <vt:lpwstr/>
  </property>
  <property fmtid="{D5CDD505-2E9C-101B-9397-08002B2CF9AE}" pid="22" name="Rt_bottom_Content">
    <vt:lpwstr/>
  </property>
  <property fmtid="{D5CDD505-2E9C-101B-9397-08002B2CF9AE}" pid="23" name="PublishingContactName">
    <vt:lpwstr/>
  </property>
  <property fmtid="{D5CDD505-2E9C-101B-9397-08002B2CF9AE}" pid="24" name="Lt_Inner_Content">
    <vt:lpwstr/>
  </property>
  <property fmtid="{D5CDD505-2E9C-101B-9397-08002B2CF9AE}" pid="25" name="PublishingPageLayout">
    <vt:lpwstr/>
  </property>
  <property fmtid="{D5CDD505-2E9C-101B-9397-08002B2CF9AE}" pid="26" name="Comments">
    <vt:lpwstr/>
  </property>
  <property fmtid="{D5CDD505-2E9C-101B-9397-08002B2CF9AE}" pid="27" name="PublishingPageContent">
    <vt:lpwstr/>
  </property>
  <property fmtid="{D5CDD505-2E9C-101B-9397-08002B2CF9AE}" pid="28" name="Left_Content">
    <vt:lpwstr/>
  </property>
  <property fmtid="{D5CDD505-2E9C-101B-9397-08002B2CF9AE}" pid="29" name="Top_Left_Content">
    <vt:lpwstr/>
  </property>
</Properties>
</file>