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charts/chart20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chart19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3.xml" ContentType="application/vnd.openxmlformats-officedocument.drawingml.chart+xml"/>
  <Override PartName="/ppt/notesMasters/notesMaster1.xml" ContentType="application/vnd.openxmlformats-officedocument.presentationml.notesMaster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2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78" r:id="rId4"/>
    <p:sldId id="266" r:id="rId5"/>
    <p:sldId id="277" r:id="rId6"/>
    <p:sldId id="283" r:id="rId7"/>
    <p:sldId id="285" r:id="rId8"/>
    <p:sldId id="286" r:id="rId9"/>
    <p:sldId id="287" r:id="rId10"/>
    <p:sldId id="288" r:id="rId11"/>
    <p:sldId id="284" r:id="rId12"/>
    <p:sldId id="275" r:id="rId13"/>
    <p:sldId id="268" r:id="rId14"/>
    <p:sldId id="279" r:id="rId15"/>
    <p:sldId id="293" r:id="rId16"/>
    <p:sldId id="289" r:id="rId17"/>
    <p:sldId id="291" r:id="rId18"/>
    <p:sldId id="290" r:id="rId19"/>
    <p:sldId id="292" r:id="rId20"/>
    <p:sldId id="280" r:id="rId21"/>
    <p:sldId id="282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89878" autoAdjust="0"/>
  </p:normalViewPr>
  <p:slideViewPr>
    <p:cSldViewPr>
      <p:cViewPr>
        <p:scale>
          <a:sx n="70" d="100"/>
          <a:sy n="70" d="100"/>
        </p:scale>
        <p:origin x="-422" y="38"/>
      </p:cViewPr>
      <p:guideLst>
        <p:guide orient="horz" pos="24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Data'!$E$4</c:f>
              <c:strCache>
                <c:ptCount val="1"/>
                <c:pt idx="0">
                  <c:v>Complaints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Data'!$E$117:$E$126</c:f>
              <c:numCache>
                <c:formatCode>_(* #,##0_);_(* \(#,##0\);_(* "-"??_);_(@_)</c:formatCode>
                <c:ptCount val="10"/>
                <c:pt idx="0">
                  <c:v>4632</c:v>
                </c:pt>
                <c:pt idx="1">
                  <c:v>4507</c:v>
                </c:pt>
                <c:pt idx="2">
                  <c:v>4574</c:v>
                </c:pt>
                <c:pt idx="3">
                  <c:v>4753</c:v>
                </c:pt>
                <c:pt idx="4">
                  <c:v>5867</c:v>
                </c:pt>
                <c:pt idx="5">
                  <c:v>6647</c:v>
                </c:pt>
                <c:pt idx="6">
                  <c:v>6814</c:v>
                </c:pt>
                <c:pt idx="7">
                  <c:v>7760</c:v>
                </c:pt>
                <c:pt idx="8">
                  <c:v>8836</c:v>
                </c:pt>
                <c:pt idx="9">
                  <c:v>8451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61-4E37-813E-98738600D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5241088"/>
        <c:axId val="32952704"/>
      </c:barChart>
      <c:catAx>
        <c:axId val="524108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2952704"/>
        <c:crosses val="autoZero"/>
        <c:auto val="0"/>
        <c:lblAlgn val="ctr"/>
        <c:lblOffset val="100"/>
        <c:noMultiLvlLbl val="0"/>
      </c:catAx>
      <c:valAx>
        <c:axId val="32952704"/>
        <c:scaling>
          <c:orientation val="minMax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extTo"/>
        <c:crossAx val="5241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Data'!$Z$117:$Z$126</c:f>
              <c:numCache>
                <c:formatCode>0.0</c:formatCode>
                <c:ptCount val="10"/>
                <c:pt idx="0">
                  <c:v>9.3000000000000007</c:v>
                </c:pt>
                <c:pt idx="1">
                  <c:v>9</c:v>
                </c:pt>
                <c:pt idx="2">
                  <c:v>7</c:v>
                </c:pt>
                <c:pt idx="3">
                  <c:v>14.3</c:v>
                </c:pt>
                <c:pt idx="4">
                  <c:v>15</c:v>
                </c:pt>
                <c:pt idx="5">
                  <c:v>22.7</c:v>
                </c:pt>
                <c:pt idx="6">
                  <c:v>20.3</c:v>
                </c:pt>
                <c:pt idx="7">
                  <c:v>19</c:v>
                </c:pt>
                <c:pt idx="8">
                  <c:v>19.399999999999999</c:v>
                </c:pt>
                <c:pt idx="9">
                  <c:v>22.8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18-49F5-B728-CA4C344A98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106081664"/>
        <c:axId val="106526208"/>
      </c:barChart>
      <c:catAx>
        <c:axId val="10608166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6526208"/>
        <c:crosses val="autoZero"/>
        <c:auto val="0"/>
        <c:lblAlgn val="ctr"/>
        <c:lblOffset val="100"/>
        <c:noMultiLvlLbl val="0"/>
      </c:catAx>
      <c:valAx>
        <c:axId val="1065262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06081664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6.1990955949783398E-2"/>
          <c:w val="0.93198117476694697"/>
          <c:h val="0.82316446889921902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Data'!$S$4</c:f>
              <c:strCache>
                <c:ptCount val="1"/>
                <c:pt idx="0">
                  <c:v>Probation Dispositions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Data'!$S$117:$S$126</c:f>
              <c:numCache>
                <c:formatCode>#,##0_);\(#,##0\)</c:formatCode>
                <c:ptCount val="10"/>
                <c:pt idx="0">
                  <c:v>455</c:v>
                </c:pt>
                <c:pt idx="1">
                  <c:v>584</c:v>
                </c:pt>
                <c:pt idx="2">
                  <c:v>591</c:v>
                </c:pt>
                <c:pt idx="3">
                  <c:v>661</c:v>
                </c:pt>
                <c:pt idx="4">
                  <c:v>736</c:v>
                </c:pt>
                <c:pt idx="5">
                  <c:v>784</c:v>
                </c:pt>
                <c:pt idx="6">
                  <c:v>719</c:v>
                </c:pt>
                <c:pt idx="7">
                  <c:v>698</c:v>
                </c:pt>
                <c:pt idx="8">
                  <c:v>900</c:v>
                </c:pt>
                <c:pt idx="9">
                  <c:v>901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B3-4B59-BDD9-3C10E5F547F8}"/>
            </c:ext>
          </c:extLst>
        </c:ser>
        <c:ser>
          <c:idx val="0"/>
          <c:order val="1"/>
          <c:tx>
            <c:strRef>
              <c:f>'LongTerm Trend Data'!$T$4</c:f>
              <c:strCache>
                <c:ptCount val="1"/>
                <c:pt idx="0">
                  <c:v>Committed Dispositions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Data'!$T$117:$T$126</c:f>
              <c:numCache>
                <c:formatCode>#,##0_);\(#,##0\)</c:formatCode>
                <c:ptCount val="10"/>
                <c:pt idx="0">
                  <c:v>116</c:v>
                </c:pt>
                <c:pt idx="1">
                  <c:v>144</c:v>
                </c:pt>
                <c:pt idx="2">
                  <c:v>222</c:v>
                </c:pt>
                <c:pt idx="3">
                  <c:v>222</c:v>
                </c:pt>
                <c:pt idx="4">
                  <c:v>268</c:v>
                </c:pt>
                <c:pt idx="5">
                  <c:v>243</c:v>
                </c:pt>
                <c:pt idx="6">
                  <c:v>207</c:v>
                </c:pt>
                <c:pt idx="7">
                  <c:v>250</c:v>
                </c:pt>
                <c:pt idx="8">
                  <c:v>246</c:v>
                </c:pt>
                <c:pt idx="9">
                  <c:v>299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AB3-4B59-BDD9-3C10E5F547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6697472"/>
        <c:axId val="106699008"/>
      </c:lineChart>
      <c:catAx>
        <c:axId val="10669747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6699008"/>
        <c:crosses val="autoZero"/>
        <c:auto val="0"/>
        <c:lblAlgn val="ctr"/>
        <c:lblOffset val="100"/>
        <c:noMultiLvlLbl val="0"/>
      </c:catAx>
      <c:valAx>
        <c:axId val="1066990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_);\(#,##0\)" sourceLinked="1"/>
        <c:majorTickMark val="out"/>
        <c:minorTickMark val="none"/>
        <c:tickLblPos val="nextTo"/>
        <c:crossAx val="10669747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0340151446586399"/>
          <c:y val="3.78711697182431E-2"/>
          <c:w val="0.28357161776796203"/>
          <c:h val="0.2267449954335649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Data'!$AF$117:$AF$126</c:f>
              <c:numCache>
                <c:formatCode>0.0</c:formatCode>
                <c:ptCount val="10"/>
                <c:pt idx="0">
                  <c:v>105</c:v>
                </c:pt>
                <c:pt idx="1">
                  <c:v>119.9</c:v>
                </c:pt>
                <c:pt idx="2">
                  <c:v>159.5</c:v>
                </c:pt>
                <c:pt idx="3">
                  <c:v>162.1</c:v>
                </c:pt>
                <c:pt idx="4">
                  <c:v>137.69999999999999</c:v>
                </c:pt>
                <c:pt idx="5">
                  <c:v>124</c:v>
                </c:pt>
                <c:pt idx="6">
                  <c:v>133</c:v>
                </c:pt>
                <c:pt idx="7">
                  <c:v>136</c:v>
                </c:pt>
                <c:pt idx="8">
                  <c:v>139</c:v>
                </c:pt>
                <c:pt idx="9">
                  <c:v>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23-4BBA-A336-D8A95B2C1A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106734720"/>
        <c:axId val="106737664"/>
      </c:barChart>
      <c:catAx>
        <c:axId val="10673472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6737664"/>
        <c:crosses val="autoZero"/>
        <c:auto val="0"/>
        <c:lblAlgn val="ctr"/>
        <c:lblOffset val="100"/>
        <c:noMultiLvlLbl val="0"/>
      </c:catAx>
      <c:valAx>
        <c:axId val="106737664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06734720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0.120252172613588"/>
          <c:w val="0.89563989704381797"/>
          <c:h val="0.76490310258818395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4.0668401262169071E-2"/>
                  <c:y val="-2.2859270462711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Data'!$AF$117:$AF$126</c:f>
              <c:numCache>
                <c:formatCode>0.0</c:formatCode>
                <c:ptCount val="10"/>
                <c:pt idx="0">
                  <c:v>105</c:v>
                </c:pt>
                <c:pt idx="1">
                  <c:v>119.9</c:v>
                </c:pt>
                <c:pt idx="2">
                  <c:v>159.5</c:v>
                </c:pt>
                <c:pt idx="3">
                  <c:v>162.1</c:v>
                </c:pt>
                <c:pt idx="4">
                  <c:v>137.69999999999999</c:v>
                </c:pt>
                <c:pt idx="5">
                  <c:v>124</c:v>
                </c:pt>
                <c:pt idx="6">
                  <c:v>133</c:v>
                </c:pt>
                <c:pt idx="7">
                  <c:v>136</c:v>
                </c:pt>
                <c:pt idx="8">
                  <c:v>139</c:v>
                </c:pt>
                <c:pt idx="9">
                  <c:v>145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C3B-4381-982B-1E2C5A577C76}"/>
            </c:ext>
          </c:extLst>
        </c:ser>
        <c:ser>
          <c:idx val="0"/>
          <c:order val="1"/>
          <c:tx>
            <c:strRef>
              <c:f>'LongTerm Trend Data'!$AG$4</c:f>
              <c:strCache>
                <c:ptCount val="1"/>
                <c:pt idx="0">
                  <c:v>DJS-Operated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3.87318107258753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Data'!$AG$117:$AG$126</c:f>
              <c:numCache>
                <c:formatCode>0</c:formatCode>
                <c:ptCount val="10"/>
                <c:pt idx="0">
                  <c:v>24.909160595021039</c:v>
                </c:pt>
                <c:pt idx="1">
                  <c:v>24.862035768645121</c:v>
                </c:pt>
                <c:pt idx="2">
                  <c:v>31.19708143074547</c:v>
                </c:pt>
                <c:pt idx="3">
                  <c:v>33.4</c:v>
                </c:pt>
                <c:pt idx="4">
                  <c:v>28.8</c:v>
                </c:pt>
                <c:pt idx="5">
                  <c:v>32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C3B-4381-982B-1E2C5A577C76}"/>
            </c:ext>
          </c:extLst>
        </c:ser>
        <c:ser>
          <c:idx val="2"/>
          <c:order val="2"/>
          <c:tx>
            <c:strRef>
              <c:f>'LongTerm Trend Data'!$AH$4</c:f>
              <c:strCache>
                <c:ptCount val="1"/>
                <c:pt idx="0">
                  <c:v>Private In-State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4.06684012621690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Data'!$AH$117:$AH$126</c:f>
              <c:numCache>
                <c:formatCode>0</c:formatCode>
                <c:ptCount val="10"/>
                <c:pt idx="0">
                  <c:v>74.324489602307537</c:v>
                </c:pt>
                <c:pt idx="1">
                  <c:v>88.000521308980879</c:v>
                </c:pt>
                <c:pt idx="2">
                  <c:v>115.49309550989443</c:v>
                </c:pt>
                <c:pt idx="3">
                  <c:v>114.9</c:v>
                </c:pt>
                <c:pt idx="4">
                  <c:v>97.4</c:v>
                </c:pt>
                <c:pt idx="5">
                  <c:v>80</c:v>
                </c:pt>
                <c:pt idx="6">
                  <c:v>87</c:v>
                </c:pt>
                <c:pt idx="7">
                  <c:v>87</c:v>
                </c:pt>
                <c:pt idx="8">
                  <c:v>87</c:v>
                </c:pt>
                <c:pt idx="9">
                  <c:v>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C3B-4381-982B-1E2C5A577C76}"/>
            </c:ext>
          </c:extLst>
        </c:ser>
        <c:ser>
          <c:idx val="3"/>
          <c:order val="3"/>
          <c:tx>
            <c:strRef>
              <c:f>'LongTerm Trend Data'!$AI$4</c:f>
              <c:strCache>
                <c:ptCount val="1"/>
                <c:pt idx="0">
                  <c:v>Private Out of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4.6478172871050369E-2"/>
                  <c:y val="9.7968301983048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Data'!$AI$117:$AI$126</c:f>
              <c:numCache>
                <c:formatCode>0</c:formatCode>
                <c:ptCount val="10"/>
                <c:pt idx="0">
                  <c:v>5.7711179417121778</c:v>
                </c:pt>
                <c:pt idx="1">
                  <c:v>7.0453767123289266</c:v>
                </c:pt>
                <c:pt idx="2">
                  <c:v>12.820205479451975</c:v>
                </c:pt>
                <c:pt idx="3">
                  <c:v>13.8</c:v>
                </c:pt>
                <c:pt idx="4">
                  <c:v>11.4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C3B-4381-982B-1E2C5A577C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266048"/>
        <c:axId val="107267584"/>
      </c:lineChart>
      <c:catAx>
        <c:axId val="10726604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267584"/>
        <c:crosses val="autoZero"/>
        <c:auto val="0"/>
        <c:lblAlgn val="ctr"/>
        <c:lblOffset val="100"/>
        <c:noMultiLvlLbl val="0"/>
      </c:catAx>
      <c:valAx>
        <c:axId val="10726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0726604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39302022273230969"/>
          <c:y val="2.0408777239880713E-3"/>
          <c:w val="0.46302844524203202"/>
          <c:h val="0.151352878462413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6115485564307"/>
          <c:y val="0.13971541057367828"/>
          <c:w val="0.86633808178557836"/>
          <c:h val="0.74981664791901026"/>
        </c:manualLayout>
      </c:layout>
      <c:lineChart>
        <c:grouping val="standard"/>
        <c:varyColors val="0"/>
        <c:ser>
          <c:idx val="0"/>
          <c:order val="0"/>
          <c:tx>
            <c:strRef>
              <c:f>'Committed Trend Data'!$A$40</c:f>
              <c:strCache>
                <c:ptCount val="1"/>
                <c:pt idx="0">
                  <c:v>Crime of Violence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Data'!$B$40:$K$40</c:f>
              <c:numCache>
                <c:formatCode>0%</c:formatCode>
                <c:ptCount val="10"/>
                <c:pt idx="0">
                  <c:v>0.22043010752688172</c:v>
                </c:pt>
                <c:pt idx="1">
                  <c:v>0.17518248175182483</c:v>
                </c:pt>
                <c:pt idx="2">
                  <c:v>0.15322580645161291</c:v>
                </c:pt>
                <c:pt idx="3">
                  <c:v>0.13461538461538461</c:v>
                </c:pt>
                <c:pt idx="4">
                  <c:v>0.17518248175182483</c:v>
                </c:pt>
                <c:pt idx="5">
                  <c:v>0.11188811188811189</c:v>
                </c:pt>
                <c:pt idx="6">
                  <c:v>8.3333333333333329E-2</c:v>
                </c:pt>
                <c:pt idx="7">
                  <c:v>0.15267175572519084</c:v>
                </c:pt>
                <c:pt idx="8">
                  <c:v>9.1836734693877556E-2</c:v>
                </c:pt>
                <c:pt idx="9">
                  <c:v>0.15625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21-4E9F-9DB5-E9C84A9F6628}"/>
            </c:ext>
          </c:extLst>
        </c:ser>
        <c:ser>
          <c:idx val="1"/>
          <c:order val="1"/>
          <c:tx>
            <c:strRef>
              <c:f>'Committed Trend Data'!$A$42</c:f>
              <c:strCache>
                <c:ptCount val="1"/>
                <c:pt idx="0">
                  <c:v>Non-Violent Felony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Data'!$B$42:$K$42</c:f>
              <c:numCache>
                <c:formatCode>0%</c:formatCode>
                <c:ptCount val="10"/>
                <c:pt idx="0">
                  <c:v>0.13440860215053763</c:v>
                </c:pt>
                <c:pt idx="1">
                  <c:v>0.21897810218978103</c:v>
                </c:pt>
                <c:pt idx="2">
                  <c:v>0.13709677419354838</c:v>
                </c:pt>
                <c:pt idx="3">
                  <c:v>0.22115384615384615</c:v>
                </c:pt>
                <c:pt idx="4">
                  <c:v>5.8394160583941604E-2</c:v>
                </c:pt>
                <c:pt idx="5">
                  <c:v>6.2937062937062943E-2</c:v>
                </c:pt>
                <c:pt idx="6">
                  <c:v>9.7222222222222224E-2</c:v>
                </c:pt>
                <c:pt idx="7">
                  <c:v>6.8702290076335881E-2</c:v>
                </c:pt>
                <c:pt idx="8">
                  <c:v>0.10204081632653061</c:v>
                </c:pt>
                <c:pt idx="9">
                  <c:v>7.2916666666666671E-2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21-4E9F-9DB5-E9C84A9F6628}"/>
            </c:ext>
          </c:extLst>
        </c:ser>
        <c:ser>
          <c:idx val="2"/>
          <c:order val="2"/>
          <c:tx>
            <c:strRef>
              <c:f>'Committed Trend Data'!$A$41</c:f>
              <c:strCache>
                <c:ptCount val="1"/>
                <c:pt idx="0">
                  <c:v>Misdemeanor/ Other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Data'!$B$41:$K$41</c:f>
              <c:numCache>
                <c:formatCode>0%</c:formatCode>
                <c:ptCount val="10"/>
                <c:pt idx="0">
                  <c:v>0.57526881720430112</c:v>
                </c:pt>
                <c:pt idx="1">
                  <c:v>0.51824817518248179</c:v>
                </c:pt>
                <c:pt idx="2">
                  <c:v>0.58870967741935487</c:v>
                </c:pt>
                <c:pt idx="3">
                  <c:v>0.5</c:v>
                </c:pt>
                <c:pt idx="4">
                  <c:v>0.59854014598540151</c:v>
                </c:pt>
                <c:pt idx="5">
                  <c:v>0.61538461538461542</c:v>
                </c:pt>
                <c:pt idx="6">
                  <c:v>0.55555555555555558</c:v>
                </c:pt>
                <c:pt idx="7">
                  <c:v>0.52671755725190839</c:v>
                </c:pt>
                <c:pt idx="8">
                  <c:v>0.56122448979591832</c:v>
                </c:pt>
                <c:pt idx="9">
                  <c:v>0.55208333333333337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21-4E9F-9DB5-E9C84A9F6628}"/>
            </c:ext>
          </c:extLst>
        </c:ser>
        <c:ser>
          <c:idx val="3"/>
          <c:order val="3"/>
          <c:tx>
            <c:strRef>
              <c:f>'Committed Trend Data'!$A$43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Data'!$B$43:$K$43</c:f>
              <c:numCache>
                <c:formatCode>0%</c:formatCode>
                <c:ptCount val="10"/>
                <c:pt idx="0">
                  <c:v>6.9892473118279563E-2</c:v>
                </c:pt>
                <c:pt idx="1">
                  <c:v>8.7591240875912413E-2</c:v>
                </c:pt>
                <c:pt idx="2">
                  <c:v>0.12096774193548387</c:v>
                </c:pt>
                <c:pt idx="3">
                  <c:v>0.14423076923076922</c:v>
                </c:pt>
                <c:pt idx="4">
                  <c:v>0.16788321167883211</c:v>
                </c:pt>
                <c:pt idx="5">
                  <c:v>0.20979020979020979</c:v>
                </c:pt>
                <c:pt idx="6">
                  <c:v>0.2638888888888889</c:v>
                </c:pt>
                <c:pt idx="7">
                  <c:v>0.25190839694656486</c:v>
                </c:pt>
                <c:pt idx="8">
                  <c:v>0.24489795918367346</c:v>
                </c:pt>
                <c:pt idx="9">
                  <c:v>0.21875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A21-4E9F-9DB5-E9C84A9F6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44640"/>
        <c:axId val="107346176"/>
      </c:lineChart>
      <c:catAx>
        <c:axId val="1073446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46176"/>
        <c:crosses val="autoZero"/>
        <c:auto val="1"/>
        <c:lblAlgn val="ctr"/>
        <c:lblOffset val="100"/>
        <c:noMultiLvlLbl val="0"/>
      </c:catAx>
      <c:valAx>
        <c:axId val="10734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925206157740919"/>
          <c:y val="9.9523809523809521E-3"/>
          <c:w val="0.49425811135310216"/>
          <c:h val="0.1869058867641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0.11176560433774264"/>
          <c:w val="0.91220212204352646"/>
          <c:h val="0.7660758140301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Data'!$A$40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39-4707-944E-6634BCB79EFA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39-4707-944E-6634BCB79E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Data'!$B$40:$K$40</c:f>
              <c:numCache>
                <c:formatCode>0%</c:formatCode>
                <c:ptCount val="10"/>
                <c:pt idx="0">
                  <c:v>0.22043010752688172</c:v>
                </c:pt>
                <c:pt idx="1">
                  <c:v>0.17518248175182483</c:v>
                </c:pt>
                <c:pt idx="2">
                  <c:v>0.15322580645161291</c:v>
                </c:pt>
                <c:pt idx="3">
                  <c:v>0.13461538461538461</c:v>
                </c:pt>
                <c:pt idx="4">
                  <c:v>0.17518248175182483</c:v>
                </c:pt>
                <c:pt idx="5">
                  <c:v>0.11188811188811189</c:v>
                </c:pt>
                <c:pt idx="6">
                  <c:v>8.3333333333333329E-2</c:v>
                </c:pt>
                <c:pt idx="7">
                  <c:v>0.15267175572519084</c:v>
                </c:pt>
                <c:pt idx="8">
                  <c:v>9.1836734693877556E-2</c:v>
                </c:pt>
                <c:pt idx="9">
                  <c:v>0.15625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39-4707-944E-6634BCB79EFA}"/>
            </c:ext>
          </c:extLst>
        </c:ser>
        <c:ser>
          <c:idx val="1"/>
          <c:order val="1"/>
          <c:tx>
            <c:strRef>
              <c:f>'Committed Trend Data'!$A$42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Data'!$B$42:$K$42</c:f>
              <c:numCache>
                <c:formatCode>0%</c:formatCode>
                <c:ptCount val="10"/>
                <c:pt idx="0">
                  <c:v>0.13440860215053763</c:v>
                </c:pt>
                <c:pt idx="1">
                  <c:v>0.21897810218978103</c:v>
                </c:pt>
                <c:pt idx="2">
                  <c:v>0.13709677419354838</c:v>
                </c:pt>
                <c:pt idx="3">
                  <c:v>0.22115384615384615</c:v>
                </c:pt>
                <c:pt idx="4">
                  <c:v>5.8394160583941604E-2</c:v>
                </c:pt>
                <c:pt idx="5">
                  <c:v>6.2937062937062943E-2</c:v>
                </c:pt>
                <c:pt idx="6">
                  <c:v>9.7222222222222224E-2</c:v>
                </c:pt>
                <c:pt idx="7">
                  <c:v>6.8702290076335881E-2</c:v>
                </c:pt>
                <c:pt idx="8">
                  <c:v>0.10204081632653061</c:v>
                </c:pt>
                <c:pt idx="9">
                  <c:v>7.2916666666666671E-2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39-4707-944E-6634BCB79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871616"/>
        <c:axId val="107742336"/>
      </c:barChart>
      <c:catAx>
        <c:axId val="10787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742336"/>
        <c:crosses val="autoZero"/>
        <c:auto val="1"/>
        <c:lblAlgn val="ctr"/>
        <c:lblOffset val="100"/>
        <c:noMultiLvlLbl val="0"/>
      </c:catAx>
      <c:valAx>
        <c:axId val="1077423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7871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208953047535723"/>
          <c:y val="3.3741033054788268E-2"/>
          <c:w val="0.3790925439875571"/>
          <c:h val="6.101361782780542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7.6032938630762742E-2"/>
          <c:w val="0.90511996906902215"/>
          <c:h val="0.8018083306202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Data'!$A$40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A1-401F-9B59-946298896388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A1-401F-9B59-9462988963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Data'!$B$40:$K$40</c:f>
              <c:numCache>
                <c:formatCode>0%</c:formatCode>
                <c:ptCount val="10"/>
                <c:pt idx="0">
                  <c:v>0.22043010752688172</c:v>
                </c:pt>
                <c:pt idx="1">
                  <c:v>0.17518248175182483</c:v>
                </c:pt>
                <c:pt idx="2">
                  <c:v>0.15322580645161291</c:v>
                </c:pt>
                <c:pt idx="3">
                  <c:v>0.13461538461538461</c:v>
                </c:pt>
                <c:pt idx="4">
                  <c:v>0.17518248175182483</c:v>
                </c:pt>
                <c:pt idx="5">
                  <c:v>0.11188811188811189</c:v>
                </c:pt>
                <c:pt idx="6">
                  <c:v>8.3333333333333329E-2</c:v>
                </c:pt>
                <c:pt idx="7">
                  <c:v>0.15267175572519084</c:v>
                </c:pt>
                <c:pt idx="8">
                  <c:v>9.1836734693877556E-2</c:v>
                </c:pt>
                <c:pt idx="9">
                  <c:v>0.15625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A1-401F-9B59-946298896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8659072"/>
        <c:axId val="108660608"/>
      </c:barChart>
      <c:catAx>
        <c:axId val="10865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108660608"/>
        <c:crosses val="autoZero"/>
        <c:auto val="1"/>
        <c:lblAlgn val="ctr"/>
        <c:lblOffset val="100"/>
        <c:noMultiLvlLbl val="0"/>
      </c:catAx>
      <c:valAx>
        <c:axId val="1086606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865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98828618644898E-2"/>
          <c:y val="7.6032938630762742E-2"/>
          <c:w val="0.90592872071546615"/>
          <c:h val="0.76503055813757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Data'!$A$42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1C-4EF3-8DFA-D8370D3FF2F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1C-4EF3-8DFA-D8370D3FF2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Data'!$B$42:$K$42</c:f>
              <c:numCache>
                <c:formatCode>0%</c:formatCode>
                <c:ptCount val="10"/>
                <c:pt idx="0">
                  <c:v>0.13440860215053763</c:v>
                </c:pt>
                <c:pt idx="1">
                  <c:v>0.21897810218978103</c:v>
                </c:pt>
                <c:pt idx="2">
                  <c:v>0.13709677419354838</c:v>
                </c:pt>
                <c:pt idx="3">
                  <c:v>0.22115384615384615</c:v>
                </c:pt>
                <c:pt idx="4">
                  <c:v>5.8394160583941604E-2</c:v>
                </c:pt>
                <c:pt idx="5">
                  <c:v>6.2937062937062943E-2</c:v>
                </c:pt>
                <c:pt idx="6">
                  <c:v>9.7222222222222224E-2</c:v>
                </c:pt>
                <c:pt idx="7">
                  <c:v>6.8702290076335881E-2</c:v>
                </c:pt>
                <c:pt idx="8">
                  <c:v>0.10204081632653061</c:v>
                </c:pt>
                <c:pt idx="9">
                  <c:v>7.2916666666666671E-2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C-4EF3-8DFA-D8370D3FF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660096"/>
        <c:axId val="114661632"/>
      </c:barChart>
      <c:catAx>
        <c:axId val="11466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4661632"/>
        <c:crosses val="autoZero"/>
        <c:auto val="1"/>
        <c:lblAlgn val="ctr"/>
        <c:lblOffset val="100"/>
        <c:noMultiLvlLbl val="0"/>
      </c:catAx>
      <c:valAx>
        <c:axId val="1146616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4660096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58087877904157E-2"/>
          <c:y val="7.6032938630762742E-2"/>
          <c:w val="0.89666946145620685"/>
          <c:h val="0.76503055813757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Data'!$A$43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69-45D0-B338-7E1820E53EE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69-45D0-B338-7E1820E53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Data'!$B$43:$K$43</c:f>
              <c:numCache>
                <c:formatCode>0%</c:formatCode>
                <c:ptCount val="10"/>
                <c:pt idx="0">
                  <c:v>6.9892473118279563E-2</c:v>
                </c:pt>
                <c:pt idx="1">
                  <c:v>8.7591240875912413E-2</c:v>
                </c:pt>
                <c:pt idx="2">
                  <c:v>0.12096774193548387</c:v>
                </c:pt>
                <c:pt idx="3">
                  <c:v>0.14423076923076922</c:v>
                </c:pt>
                <c:pt idx="4">
                  <c:v>0.16788321167883211</c:v>
                </c:pt>
                <c:pt idx="5">
                  <c:v>0.20979020979020979</c:v>
                </c:pt>
                <c:pt idx="6">
                  <c:v>0.2638888888888889</c:v>
                </c:pt>
                <c:pt idx="7">
                  <c:v>0.25190839694656486</c:v>
                </c:pt>
                <c:pt idx="8">
                  <c:v>0.24489795918367346</c:v>
                </c:pt>
                <c:pt idx="9">
                  <c:v>0.21875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69-45D0-B338-7E1820E53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5245824"/>
        <c:axId val="115247360"/>
      </c:barChart>
      <c:catAx>
        <c:axId val="11524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5247360"/>
        <c:crosses val="autoZero"/>
        <c:auto val="1"/>
        <c:lblAlgn val="ctr"/>
        <c:lblOffset val="100"/>
        <c:noMultiLvlLbl val="0"/>
      </c:catAx>
      <c:valAx>
        <c:axId val="1152473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5245824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Data'!$AK$118:$AK$123</c:f>
              <c:strCache>
                <c:ptCount val="6"/>
                <c:pt idx="0">
                  <c:v> FY15: 221 Releases </c:v>
                </c:pt>
                <c:pt idx="1">
                  <c:v> FY14: 245 Releases </c:v>
                </c:pt>
                <c:pt idx="2">
                  <c:v> FY13: 247 Releases </c:v>
                </c:pt>
                <c:pt idx="3">
                  <c:v> FY12: 237 Releases </c:v>
                </c:pt>
                <c:pt idx="4">
                  <c:v> FY11: 226 Releases </c:v>
                </c:pt>
                <c:pt idx="5">
                  <c:v> FY10: 237 Releases </c:v>
                </c:pt>
              </c:strCache>
            </c:strRef>
          </c:cat>
          <c:val>
            <c:numRef>
              <c:f>'LongTerm Trend Data'!$AN$38:$AN$43</c:f>
              <c:numCache>
                <c:formatCode>0.0%</c:formatCode>
                <c:ptCount val="6"/>
                <c:pt idx="0">
                  <c:v>0.16710411198600175</c:v>
                </c:pt>
                <c:pt idx="1">
                  <c:v>0.20777279521674141</c:v>
                </c:pt>
                <c:pt idx="2">
                  <c:v>0.21699346405228759</c:v>
                </c:pt>
                <c:pt idx="3">
                  <c:v>0.21</c:v>
                </c:pt>
                <c:pt idx="4">
                  <c:v>0.246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B9-49DC-85E1-FA67BEB52403}"/>
            </c:ext>
          </c:extLst>
        </c:ser>
        <c:ser>
          <c:idx val="0"/>
          <c:order val="1"/>
          <c:tx>
            <c:v>Southern Region</c:v>
          </c:tx>
          <c:spPr>
            <a:solidFill>
              <a:schemeClr val="accent2"/>
            </a:solidFill>
          </c:spPr>
          <c:invertIfNegative val="0"/>
          <c:cat>
            <c:strRef>
              <c:f>'LongTerm Trend Data'!$AK$118:$AK$123</c:f>
              <c:strCache>
                <c:ptCount val="6"/>
                <c:pt idx="0">
                  <c:v> FY15: 221 Releases </c:v>
                </c:pt>
                <c:pt idx="1">
                  <c:v> FY14: 245 Releases </c:v>
                </c:pt>
                <c:pt idx="2">
                  <c:v> FY13: 247 Releases </c:v>
                </c:pt>
                <c:pt idx="3">
                  <c:v> FY12: 237 Releases </c:v>
                </c:pt>
                <c:pt idx="4">
                  <c:v> FY11: 226 Releases </c:v>
                </c:pt>
                <c:pt idx="5">
                  <c:v> FY10: 237 Releases </c:v>
                </c:pt>
              </c:strCache>
            </c:strRef>
          </c:cat>
          <c:val>
            <c:numRef>
              <c:f>'LongTerm Trend Data'!$AM$118:$AM$123</c:f>
              <c:numCache>
                <c:formatCode>0.0%</c:formatCode>
                <c:ptCount val="6"/>
                <c:pt idx="0">
                  <c:v>0.15384615384615385</c:v>
                </c:pt>
                <c:pt idx="1">
                  <c:v>0.17142857142857143</c:v>
                </c:pt>
                <c:pt idx="2">
                  <c:v>0.23481781376518218</c:v>
                </c:pt>
                <c:pt idx="3">
                  <c:v>0.1729957805907173</c:v>
                </c:pt>
                <c:pt idx="4">
                  <c:v>0.221</c:v>
                </c:pt>
                <c:pt idx="5">
                  <c:v>0.219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116651904"/>
        <c:axId val="116653440"/>
      </c:barChart>
      <c:catAx>
        <c:axId val="11665190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6653440"/>
        <c:crosses val="autoZero"/>
        <c:auto val="1"/>
        <c:lblAlgn val="ctr"/>
        <c:lblOffset val="100"/>
        <c:noMultiLvlLbl val="0"/>
      </c:catAx>
      <c:valAx>
        <c:axId val="11665344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665190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8950121044652"/>
          <c:y val="1.5404540859757395E-2"/>
          <c:w val="0.19533451462510307"/>
          <c:h val="0.223783332285438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55099365756104E-2"/>
          <c:y val="6.5825235689525599E-2"/>
          <c:w val="0.81557678309778103"/>
          <c:h val="0.81456685914260696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Data'!$G$4</c:f>
              <c:strCache>
                <c:ptCount val="1"/>
                <c:pt idx="0">
                  <c:v>African American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Data'!$G$117:$G$126</c:f>
              <c:numCache>
                <c:formatCode>_(* #,##0_);_(* \(#,##0\);_(* "-"_);_(@_)</c:formatCode>
                <c:ptCount val="10"/>
                <c:pt idx="0">
                  <c:v>2520</c:v>
                </c:pt>
                <c:pt idx="1">
                  <c:v>2529</c:v>
                </c:pt>
                <c:pt idx="2">
                  <c:v>2550</c:v>
                </c:pt>
                <c:pt idx="3">
                  <c:v>2453</c:v>
                </c:pt>
                <c:pt idx="4">
                  <c:v>3036</c:v>
                </c:pt>
                <c:pt idx="5">
                  <c:v>3311</c:v>
                </c:pt>
                <c:pt idx="6">
                  <c:v>3361</c:v>
                </c:pt>
                <c:pt idx="7">
                  <c:v>3982</c:v>
                </c:pt>
                <c:pt idx="8">
                  <c:v>4044</c:v>
                </c:pt>
                <c:pt idx="9">
                  <c:v>3863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93-470D-9C1B-F3C43152E787}"/>
            </c:ext>
          </c:extLst>
        </c:ser>
        <c:ser>
          <c:idx val="0"/>
          <c:order val="1"/>
          <c:tx>
            <c:strRef>
              <c:f>'LongTerm Trend Data'!$H$4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Data'!$H$117:$H$126</c:f>
              <c:numCache>
                <c:formatCode>_(* #,##0_);_(* \(#,##0\);_(* "-"_);_(@_)</c:formatCode>
                <c:ptCount val="10"/>
                <c:pt idx="0">
                  <c:v>1908</c:v>
                </c:pt>
                <c:pt idx="1">
                  <c:v>1780</c:v>
                </c:pt>
                <c:pt idx="2">
                  <c:v>1786</c:v>
                </c:pt>
                <c:pt idx="3">
                  <c:v>2059</c:v>
                </c:pt>
                <c:pt idx="4">
                  <c:v>2538</c:v>
                </c:pt>
                <c:pt idx="5">
                  <c:v>3024</c:v>
                </c:pt>
                <c:pt idx="6">
                  <c:v>3203</c:v>
                </c:pt>
                <c:pt idx="7">
                  <c:v>3552</c:v>
                </c:pt>
                <c:pt idx="8">
                  <c:v>4546</c:v>
                </c:pt>
                <c:pt idx="9">
                  <c:v>4339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93-470D-9C1B-F3C43152E787}"/>
            </c:ext>
          </c:extLst>
        </c:ser>
        <c:ser>
          <c:idx val="2"/>
          <c:order val="2"/>
          <c:tx>
            <c:strRef>
              <c:f>'LongTerm Trend Data'!$I$4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Data'!$I$117:$I$126</c:f>
              <c:numCache>
                <c:formatCode>_(* #,##0_);_(* \(#,##0\);_(* "-"_);_(@_)</c:formatCode>
                <c:ptCount val="10"/>
                <c:pt idx="0">
                  <c:v>204</c:v>
                </c:pt>
                <c:pt idx="1">
                  <c:v>198</c:v>
                </c:pt>
                <c:pt idx="2">
                  <c:v>238</c:v>
                </c:pt>
                <c:pt idx="3">
                  <c:v>241</c:v>
                </c:pt>
                <c:pt idx="4">
                  <c:v>293</c:v>
                </c:pt>
                <c:pt idx="5">
                  <c:v>312</c:v>
                </c:pt>
                <c:pt idx="6">
                  <c:v>250</c:v>
                </c:pt>
                <c:pt idx="7">
                  <c:v>226</c:v>
                </c:pt>
                <c:pt idx="8">
                  <c:v>246</c:v>
                </c:pt>
                <c:pt idx="9">
                  <c:v>249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E93-470D-9C1B-F3C43152E7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026816"/>
        <c:axId val="33028352"/>
      </c:lineChart>
      <c:lineChart>
        <c:grouping val="standard"/>
        <c:varyColors val="0"/>
        <c:ser>
          <c:idx val="3"/>
          <c:order val="3"/>
          <c:tx>
            <c:strRef>
              <c:f>'LongTerm Trend Data'!$J$4</c:f>
              <c:strCache>
                <c:ptCount val="1"/>
                <c:pt idx="0">
                  <c:v>Percent African American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'LongTerm Trend Data'!$B$5:$B$15</c:f>
              <c:strCache>
                <c:ptCount val="11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  <c:pt idx="10">
                  <c:v>FY06</c:v>
                </c:pt>
              </c:strCache>
            </c:strRef>
          </c:cat>
          <c:val>
            <c:numRef>
              <c:f>'LongTerm Trend Data'!$J$117:$J$126</c:f>
              <c:numCache>
                <c:formatCode>0%</c:formatCode>
                <c:ptCount val="10"/>
                <c:pt idx="0">
                  <c:v>0.54404145077720212</c:v>
                </c:pt>
                <c:pt idx="1">
                  <c:v>0.56112713556689597</c:v>
                </c:pt>
                <c:pt idx="2">
                  <c:v>0.55749890686488845</c:v>
                </c:pt>
                <c:pt idx="3">
                  <c:v>0.5160950978329476</c:v>
                </c:pt>
                <c:pt idx="4">
                  <c:v>0.51747059826146247</c:v>
                </c:pt>
                <c:pt idx="5">
                  <c:v>0.49811945238453437</c:v>
                </c:pt>
                <c:pt idx="6">
                  <c:v>0.49324919283827412</c:v>
                </c:pt>
                <c:pt idx="7">
                  <c:v>0.51314432989690717</c:v>
                </c:pt>
                <c:pt idx="8">
                  <c:v>0.45767315527387958</c:v>
                </c:pt>
                <c:pt idx="9">
                  <c:v>0.45710566796828778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E93-470D-9C1B-F3C43152E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94208"/>
        <c:axId val="33292288"/>
      </c:lineChart>
      <c:catAx>
        <c:axId val="3302681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3028352"/>
        <c:crosses val="autoZero"/>
        <c:auto val="0"/>
        <c:lblAlgn val="ctr"/>
        <c:lblOffset val="100"/>
        <c:noMultiLvlLbl val="0"/>
      </c:catAx>
      <c:valAx>
        <c:axId val="33028352"/>
        <c:scaling>
          <c:orientation val="minMax"/>
        </c:scaling>
        <c:delete val="0"/>
        <c:axPos val="l"/>
        <c:numFmt formatCode="_(* #,##0_);_(* \(#,##0\);_(* &quot;-&quot;_);_(@_)" sourceLinked="1"/>
        <c:majorTickMark val="out"/>
        <c:minorTickMark val="none"/>
        <c:tickLblPos val="nextTo"/>
        <c:crossAx val="33026816"/>
        <c:crosses val="max"/>
        <c:crossBetween val="between"/>
      </c:valAx>
      <c:valAx>
        <c:axId val="33292288"/>
        <c:scaling>
          <c:orientation val="minMax"/>
          <c:max val="1"/>
        </c:scaling>
        <c:delete val="0"/>
        <c:axPos val="r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Percent African American</a:t>
                </a:r>
              </a:p>
            </c:rich>
          </c:tx>
          <c:layout>
            <c:manualLayout>
              <c:xMode val="edge"/>
              <c:yMode val="edge"/>
              <c:x val="0.68045080697308402"/>
              <c:y val="0.4721300722920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33294208"/>
        <c:crosses val="autoZero"/>
        <c:crossBetween val="between"/>
      </c:valAx>
      <c:catAx>
        <c:axId val="3329420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3329228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03297501180864"/>
          <c:y val="5.6680229838937998E-3"/>
          <c:w val="0.26346858106367799"/>
          <c:h val="0.32608973805541303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Data'!$AR$118:$AR$121</c:f>
              <c:strCache>
                <c:ptCount val="4"/>
                <c:pt idx="0">
                  <c:v> FY15: 335 Placements </c:v>
                </c:pt>
                <c:pt idx="1">
                  <c:v> FY14: 390 Placements </c:v>
                </c:pt>
                <c:pt idx="2">
                  <c:v> FY13: 397 Placements </c:v>
                </c:pt>
                <c:pt idx="3">
                  <c:v> FY12: 474 Placements </c:v>
                </c:pt>
              </c:strCache>
            </c:strRef>
          </c:cat>
          <c:val>
            <c:numRef>
              <c:f>'LongTerm Trend Data'!$AU$22:$AU$25</c:f>
              <c:numCache>
                <c:formatCode>0.0%</c:formatCode>
                <c:ptCount val="4"/>
                <c:pt idx="0">
                  <c:v>0.17576961271102284</c:v>
                </c:pt>
                <c:pt idx="1">
                  <c:v>0.1896404109589041</c:v>
                </c:pt>
                <c:pt idx="2">
                  <c:v>0.18454935622317598</c:v>
                </c:pt>
                <c:pt idx="3">
                  <c:v>0.16002700877785281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0B-4764-845D-BE63B18BB685}"/>
            </c:ext>
          </c:extLst>
        </c:ser>
        <c:ser>
          <c:idx val="2"/>
          <c:order val="1"/>
          <c:tx>
            <c:v>Southern Region</c:v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Data'!$AR$118:$AR$121</c:f>
              <c:strCache>
                <c:ptCount val="4"/>
                <c:pt idx="0">
                  <c:v> FY15: 335 Placements </c:v>
                </c:pt>
                <c:pt idx="1">
                  <c:v> FY14: 390 Placements </c:v>
                </c:pt>
                <c:pt idx="2">
                  <c:v> FY13: 397 Placements </c:v>
                </c:pt>
                <c:pt idx="3">
                  <c:v> FY12: 474 Placements </c:v>
                </c:pt>
              </c:strCache>
            </c:strRef>
          </c:cat>
          <c:val>
            <c:numRef>
              <c:f>'LongTerm Trend Data'!$AT$118:$AT$121</c:f>
              <c:numCache>
                <c:formatCode>0.0%</c:formatCode>
                <c:ptCount val="4"/>
                <c:pt idx="0">
                  <c:v>0.17910447761194029</c:v>
                </c:pt>
                <c:pt idx="1">
                  <c:v>0.15897435897435896</c:v>
                </c:pt>
                <c:pt idx="2">
                  <c:v>0.16624685138539042</c:v>
                </c:pt>
                <c:pt idx="3">
                  <c:v>0.17932489451476794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0B-4764-845D-BE63B18BB6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124392192"/>
        <c:axId val="124393728"/>
      </c:barChart>
      <c:catAx>
        <c:axId val="12439219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24393728"/>
        <c:crosses val="autoZero"/>
        <c:auto val="1"/>
        <c:lblAlgn val="ctr"/>
        <c:lblOffset val="100"/>
        <c:noMultiLvlLbl val="0"/>
      </c:catAx>
      <c:valAx>
        <c:axId val="12439372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439219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8950121044652"/>
          <c:y val="1.5404540859757395E-2"/>
          <c:w val="0.22919505146126398"/>
          <c:h val="0.1527273090019153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0.15436032878335301"/>
          <c:w val="0.963842959996973"/>
          <c:h val="0.73079488888340405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'LongTerm Trend Data'!$R$4</c:f>
              <c:strCache>
                <c:ptCount val="1"/>
                <c:pt idx="0">
                  <c:v>Resolved/ No Jurisdiction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Data'!$R$117:$R$126</c:f>
              <c:numCache>
                <c:formatCode>0%</c:formatCode>
                <c:ptCount val="10"/>
                <c:pt idx="0">
                  <c:v>0.47646804835924006</c:v>
                </c:pt>
                <c:pt idx="1">
                  <c:v>0.44064788107388508</c:v>
                </c:pt>
                <c:pt idx="2">
                  <c:v>0.39462177525142106</c:v>
                </c:pt>
                <c:pt idx="3">
                  <c:v>0.3986955606985062</c:v>
                </c:pt>
                <c:pt idx="4">
                  <c:v>0.41639679563661158</c:v>
                </c:pt>
                <c:pt idx="5">
                  <c:v>0.46111027531217091</c:v>
                </c:pt>
                <c:pt idx="6">
                  <c:v>0.4660992075139419</c:v>
                </c:pt>
                <c:pt idx="7">
                  <c:v>0.47332474226804122</c:v>
                </c:pt>
                <c:pt idx="8">
                  <c:v>0.41138524219103667</c:v>
                </c:pt>
                <c:pt idx="9">
                  <c:v>0.37190864986392141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A7-428E-90D9-58897550FB52}"/>
            </c:ext>
          </c:extLst>
        </c:ser>
        <c:ser>
          <c:idx val="0"/>
          <c:order val="1"/>
          <c:tx>
            <c:strRef>
              <c:f>'LongTerm Trend Data'!$Q$4</c:f>
              <c:strCache>
                <c:ptCount val="1"/>
                <c:pt idx="0">
                  <c:v>Informal (Pre-Court Diversion)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Data'!$Q$117:$Q$126</c:f>
              <c:numCache>
                <c:formatCode>0.0%</c:formatCode>
                <c:ptCount val="10"/>
                <c:pt idx="0">
                  <c:v>0.19084628670120898</c:v>
                </c:pt>
                <c:pt idx="1">
                  <c:v>0.18992678056356779</c:v>
                </c:pt>
                <c:pt idx="2">
                  <c:v>0.2035417577612593</c:v>
                </c:pt>
                <c:pt idx="3">
                  <c:v>0.20892068167473174</c:v>
                </c:pt>
                <c:pt idx="4">
                  <c:v>0.19771603886142833</c:v>
                </c:pt>
                <c:pt idx="5">
                  <c:v>0.20370091770723633</c:v>
                </c:pt>
                <c:pt idx="6">
                  <c:v>0.21279718227179337</c:v>
                </c:pt>
                <c:pt idx="7">
                  <c:v>0.21984536082474226</c:v>
                </c:pt>
                <c:pt idx="8">
                  <c:v>0.25181077410593028</c:v>
                </c:pt>
                <c:pt idx="9">
                  <c:v>0.30552597325760267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A7-428E-90D9-58897550FB52}"/>
            </c:ext>
          </c:extLst>
        </c:ser>
        <c:ser>
          <c:idx val="1"/>
          <c:order val="2"/>
          <c:tx>
            <c:strRef>
              <c:f>'LongTerm Trend Data'!$P$4</c:f>
              <c:strCache>
                <c:ptCount val="1"/>
                <c:pt idx="0">
                  <c:v>Formal Petition to State's Attorney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Data'!$P$117:$P$126</c:f>
              <c:numCache>
                <c:formatCode>0.0%</c:formatCode>
                <c:ptCount val="10"/>
                <c:pt idx="0">
                  <c:v>0.33268566493955093</c:v>
                </c:pt>
                <c:pt idx="1">
                  <c:v>0.36942533836254715</c:v>
                </c:pt>
                <c:pt idx="2">
                  <c:v>0.40183646698731962</c:v>
                </c:pt>
                <c:pt idx="3">
                  <c:v>0.39238375762676203</c:v>
                </c:pt>
                <c:pt idx="4">
                  <c:v>0.38588716550196012</c:v>
                </c:pt>
                <c:pt idx="5">
                  <c:v>0.33518880698059272</c:v>
                </c:pt>
                <c:pt idx="6">
                  <c:v>0.32110361021426476</c:v>
                </c:pt>
                <c:pt idx="7">
                  <c:v>0.30682989690721651</c:v>
                </c:pt>
                <c:pt idx="8">
                  <c:v>0.33680398370303305</c:v>
                </c:pt>
                <c:pt idx="9">
                  <c:v>0.32256537687847592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A7-428E-90D9-58897550FB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33346304"/>
        <c:axId val="33347840"/>
      </c:barChart>
      <c:catAx>
        <c:axId val="3334630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3347840"/>
        <c:crosses val="autoZero"/>
        <c:auto val="0"/>
        <c:lblAlgn val="ctr"/>
        <c:lblOffset val="100"/>
        <c:noMultiLvlLbl val="0"/>
      </c:catAx>
      <c:valAx>
        <c:axId val="33347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3334630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8.66044914414517E-2"/>
          <c:y val="4.2594298354215201E-2"/>
          <c:w val="0.87541037917810705"/>
          <c:h val="8.07075059013849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4.8286362616629948E-2"/>
          <c:w val="0.89053387134619899"/>
          <c:h val="0.8368689784865169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Data'!$V$117:$V$126</c:f>
              <c:numCache>
                <c:formatCode>0.0</c:formatCode>
                <c:ptCount val="10"/>
                <c:pt idx="0">
                  <c:v>16.100000000000001</c:v>
                </c:pt>
                <c:pt idx="1">
                  <c:v>14.6</c:v>
                </c:pt>
                <c:pt idx="2">
                  <c:v>16.2</c:v>
                </c:pt>
                <c:pt idx="3">
                  <c:v>14.4</c:v>
                </c:pt>
                <c:pt idx="4">
                  <c:v>20.45524058894992</c:v>
                </c:pt>
                <c:pt idx="5">
                  <c:v>17.834777397260389</c:v>
                </c:pt>
                <c:pt idx="6">
                  <c:v>18.103304794520557</c:v>
                </c:pt>
                <c:pt idx="7">
                  <c:v>23.086676179604748</c:v>
                </c:pt>
                <c:pt idx="8">
                  <c:v>24.754845890410749</c:v>
                </c:pt>
                <c:pt idx="9">
                  <c:v>25.893628234399163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E7-416D-9290-F9A1C7C5EAE4}"/>
            </c:ext>
          </c:extLst>
        </c:ser>
        <c:ser>
          <c:idx val="0"/>
          <c:order val="1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Data'!$Z$117:$Z$126</c:f>
              <c:numCache>
                <c:formatCode>0.0</c:formatCode>
                <c:ptCount val="10"/>
                <c:pt idx="0">
                  <c:v>9.3000000000000007</c:v>
                </c:pt>
                <c:pt idx="1">
                  <c:v>9</c:v>
                </c:pt>
                <c:pt idx="2">
                  <c:v>7</c:v>
                </c:pt>
                <c:pt idx="3">
                  <c:v>14.3</c:v>
                </c:pt>
                <c:pt idx="4">
                  <c:v>15</c:v>
                </c:pt>
                <c:pt idx="5">
                  <c:v>22.7</c:v>
                </c:pt>
                <c:pt idx="6">
                  <c:v>20.3</c:v>
                </c:pt>
                <c:pt idx="7">
                  <c:v>19</c:v>
                </c:pt>
                <c:pt idx="8">
                  <c:v>19.399999999999999</c:v>
                </c:pt>
                <c:pt idx="9">
                  <c:v>22.8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E7-416D-9290-F9A1C7C5EAE4}"/>
            </c:ext>
          </c:extLst>
        </c:ser>
        <c:ser>
          <c:idx val="1"/>
          <c:order val="2"/>
          <c:tx>
            <c:strRef>
              <c:f>'LongTerm Trend Data'!$AC$4</c:f>
              <c:strCache>
                <c:ptCount val="1"/>
                <c:pt idx="0">
                  <c:v>Adult Hold ADP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83382661134055E-7"/>
                  <c:y val="-4.995810044292337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E7-416D-9290-F9A1C7C5EAE4}"/>
                </c:ext>
              </c:extLst>
            </c:dLbl>
            <c:dLbl>
              <c:idx val="1"/>
              <c:layout>
                <c:manualLayout>
                  <c:x val="-3.8970608200674874E-3"/>
                  <c:y val="-4.353850823075112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E7-416D-9290-F9A1C7C5EAE4}"/>
                </c:ext>
              </c:extLst>
            </c:dLbl>
            <c:dLbl>
              <c:idx val="2"/>
              <c:layout>
                <c:manualLayout>
                  <c:x val="1.9593298659880084E-3"/>
                  <c:y val="-4.93316787583229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Data'!$AC$117:$AC$126</c:f>
              <c:numCache>
                <c:formatCode>#,##0.0</c:formatCode>
                <c:ptCount val="10"/>
                <c:pt idx="0">
                  <c:v>1.7</c:v>
                </c:pt>
                <c:pt idx="1">
                  <c:v>2.9</c:v>
                </c:pt>
                <c:pt idx="2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E7-416D-9290-F9A1C7C5EAE4}"/>
            </c:ext>
          </c:extLst>
        </c:ser>
        <c:ser>
          <c:idx val="3"/>
          <c:order val="3"/>
          <c:tx>
            <c:strRef>
              <c:f>'LongTerm Trend Data'!$AD$4</c:f>
              <c:strCache>
                <c:ptCount val="1"/>
                <c:pt idx="0">
                  <c:v>Total Detained ADP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390284757118928E-3"/>
                  <c:y val="2.21986487800136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806341418377977E-4"/>
                  <c:y val="1.78244386118401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183511760916088E-3"/>
                  <c:y val="5.32108837336493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Data'!$AD$117:$AD$126</c:f>
              <c:numCache>
                <c:formatCode>#,##0.0</c:formatCode>
                <c:ptCount val="10"/>
                <c:pt idx="0">
                  <c:v>26.599999999999998</c:v>
                </c:pt>
                <c:pt idx="1">
                  <c:v>26.599999999999998</c:v>
                </c:pt>
                <c:pt idx="2">
                  <c:v>24.5</c:v>
                </c:pt>
                <c:pt idx="3">
                  <c:v>28.700000000000003</c:v>
                </c:pt>
                <c:pt idx="4">
                  <c:v>35.45524058894992</c:v>
                </c:pt>
                <c:pt idx="5">
                  <c:v>40.534777397260385</c:v>
                </c:pt>
                <c:pt idx="6">
                  <c:v>38.403304794520558</c:v>
                </c:pt>
                <c:pt idx="7">
                  <c:v>42.086676179604751</c:v>
                </c:pt>
                <c:pt idx="8">
                  <c:v>44.154845890410748</c:v>
                </c:pt>
                <c:pt idx="9">
                  <c:v>48.693628234399164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E7-416D-9290-F9A1C7C5EA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5069056"/>
        <c:axId val="5095424"/>
      </c:barChart>
      <c:catAx>
        <c:axId val="506905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095424"/>
        <c:crosses val="autoZero"/>
        <c:auto val="0"/>
        <c:lblAlgn val="ctr"/>
        <c:lblOffset val="100"/>
        <c:noMultiLvlLbl val="0"/>
      </c:catAx>
      <c:valAx>
        <c:axId val="5095424"/>
        <c:scaling>
          <c:orientation val="minMax"/>
          <c:max val="75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5069056"/>
        <c:crosses val="max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546587990719775"/>
          <c:y val="0.10499496764212275"/>
          <c:w val="0.23479499743029233"/>
          <c:h val="0.1746074944742136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Data'!$B$117:$B$126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Data'!$V$117:$V$126</c:f>
              <c:numCache>
                <c:formatCode>0.0</c:formatCode>
                <c:ptCount val="10"/>
                <c:pt idx="0">
                  <c:v>16.100000000000001</c:v>
                </c:pt>
                <c:pt idx="1">
                  <c:v>14.6</c:v>
                </c:pt>
                <c:pt idx="2">
                  <c:v>16.2</c:v>
                </c:pt>
                <c:pt idx="3">
                  <c:v>14.4</c:v>
                </c:pt>
                <c:pt idx="4">
                  <c:v>20.45524058894992</c:v>
                </c:pt>
                <c:pt idx="5">
                  <c:v>17.834777397260389</c:v>
                </c:pt>
                <c:pt idx="6">
                  <c:v>18.103304794520557</c:v>
                </c:pt>
                <c:pt idx="7">
                  <c:v>23.086676179604748</c:v>
                </c:pt>
                <c:pt idx="8">
                  <c:v>24.754845890410749</c:v>
                </c:pt>
                <c:pt idx="9">
                  <c:v>25.893628234399163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56-4E6C-A8B9-F19E17073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5111168"/>
        <c:axId val="32663808"/>
      </c:barChart>
      <c:catAx>
        <c:axId val="511116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2663808"/>
        <c:crosses val="autoZero"/>
        <c:auto val="0"/>
        <c:lblAlgn val="ctr"/>
        <c:lblOffset val="100"/>
        <c:noMultiLvlLbl val="0"/>
      </c:catAx>
      <c:valAx>
        <c:axId val="32663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511116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37960532711199E-2"/>
          <c:y val="4.5107969458363165E-2"/>
          <c:w val="0.93545652279576164"/>
          <c:h val="0.85606299212598425"/>
        </c:manualLayout>
      </c:layout>
      <c:lineChart>
        <c:grouping val="standard"/>
        <c:varyColors val="0"/>
        <c:ser>
          <c:idx val="3"/>
          <c:order val="0"/>
          <c:tx>
            <c:strRef>
              <c:f>'Det Offense Trend Data'!$C$51</c:f>
              <c:strCache>
                <c:ptCount val="1"/>
                <c:pt idx="0">
                  <c:v>Crime of Violence:  -38%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'Det Offense Trend Data'!$D$50:$M$50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Data'!$D$51:$M$51</c:f>
              <c:numCache>
                <c:formatCode>_(* #,##0_);_(* \(#,##0\);_(* "-"??_);_(@_)</c:formatCode>
                <c:ptCount val="10"/>
                <c:pt idx="0">
                  <c:v>101</c:v>
                </c:pt>
                <c:pt idx="1">
                  <c:v>71</c:v>
                </c:pt>
                <c:pt idx="2">
                  <c:v>106</c:v>
                </c:pt>
                <c:pt idx="3">
                  <c:v>110</c:v>
                </c:pt>
                <c:pt idx="4">
                  <c:v>106</c:v>
                </c:pt>
                <c:pt idx="5">
                  <c:v>134</c:v>
                </c:pt>
                <c:pt idx="6">
                  <c:v>132</c:v>
                </c:pt>
                <c:pt idx="7">
                  <c:v>115</c:v>
                </c:pt>
                <c:pt idx="8">
                  <c:v>148</c:v>
                </c:pt>
                <c:pt idx="9">
                  <c:v>162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97D-44B4-9D0F-8C4AC8F67644}"/>
            </c:ext>
          </c:extLst>
        </c:ser>
        <c:ser>
          <c:idx val="2"/>
          <c:order val="1"/>
          <c:tx>
            <c:strRef>
              <c:f>'Det Offense Trend Data'!$C$52</c:f>
              <c:strCache>
                <c:ptCount val="1"/>
                <c:pt idx="0">
                  <c:v>Non-Violent Felony:  -76%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'Det Offense Trend Data'!$D$50:$M$50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Data'!$D$52:$M$52</c:f>
              <c:numCache>
                <c:formatCode>_(* #,##0_);_(* \(#,##0\);_(* "-"??_);_(@_)</c:formatCode>
                <c:ptCount val="10"/>
                <c:pt idx="0">
                  <c:v>33</c:v>
                </c:pt>
                <c:pt idx="1">
                  <c:v>42</c:v>
                </c:pt>
                <c:pt idx="2">
                  <c:v>44</c:v>
                </c:pt>
                <c:pt idx="3">
                  <c:v>47</c:v>
                </c:pt>
                <c:pt idx="4">
                  <c:v>71</c:v>
                </c:pt>
                <c:pt idx="5">
                  <c:v>81</c:v>
                </c:pt>
                <c:pt idx="6">
                  <c:v>74</c:v>
                </c:pt>
                <c:pt idx="7">
                  <c:v>147</c:v>
                </c:pt>
                <c:pt idx="8">
                  <c:v>144</c:v>
                </c:pt>
                <c:pt idx="9">
                  <c:v>137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97D-44B4-9D0F-8C4AC8F67644}"/>
            </c:ext>
          </c:extLst>
        </c:ser>
        <c:ser>
          <c:idx val="1"/>
          <c:order val="2"/>
          <c:tx>
            <c:strRef>
              <c:f>'Det Offense Trend Data'!$C$53</c:f>
              <c:strCache>
                <c:ptCount val="1"/>
                <c:pt idx="0">
                  <c:v>Misdemeanor:  -48%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'Det Offense Trend Data'!$D$50:$M$50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Data'!$D$53:$M$53</c:f>
              <c:numCache>
                <c:formatCode>_(* #,##0_);_(* \(#,##0\);_(* "-"??_);_(@_)</c:formatCode>
                <c:ptCount val="10"/>
                <c:pt idx="0">
                  <c:v>254</c:v>
                </c:pt>
                <c:pt idx="1">
                  <c:v>260</c:v>
                </c:pt>
                <c:pt idx="2">
                  <c:v>321</c:v>
                </c:pt>
                <c:pt idx="3">
                  <c:v>345</c:v>
                </c:pt>
                <c:pt idx="4">
                  <c:v>408</c:v>
                </c:pt>
                <c:pt idx="5">
                  <c:v>375</c:v>
                </c:pt>
                <c:pt idx="6">
                  <c:v>378</c:v>
                </c:pt>
                <c:pt idx="7">
                  <c:v>433</c:v>
                </c:pt>
                <c:pt idx="8">
                  <c:v>491</c:v>
                </c:pt>
                <c:pt idx="9">
                  <c:v>491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97D-44B4-9D0F-8C4AC8F67644}"/>
            </c:ext>
          </c:extLst>
        </c:ser>
        <c:ser>
          <c:idx val="4"/>
          <c:order val="3"/>
          <c:tx>
            <c:strRef>
              <c:f>'Det Offense Trend Data'!$C$54</c:f>
              <c:strCache>
                <c:ptCount val="1"/>
                <c:pt idx="0">
                  <c:v>Traffic, Status, Ordinance, Other:  -81%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'Det Offense Trend Data'!$D$50:$M$50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Data'!$D$54:$M$54</c:f>
              <c:numCache>
                <c:formatCode>_(* #,##0_);_(* \(#,##0\);_(* "-"??_);_(@_)</c:formatCode>
                <c:ptCount val="10"/>
                <c:pt idx="0">
                  <c:v>12</c:v>
                </c:pt>
                <c:pt idx="1">
                  <c:v>20</c:v>
                </c:pt>
                <c:pt idx="2">
                  <c:v>21</c:v>
                </c:pt>
                <c:pt idx="3">
                  <c:v>23</c:v>
                </c:pt>
                <c:pt idx="4">
                  <c:v>26</c:v>
                </c:pt>
                <c:pt idx="5">
                  <c:v>20</c:v>
                </c:pt>
                <c:pt idx="6">
                  <c:v>21</c:v>
                </c:pt>
                <c:pt idx="7">
                  <c:v>70</c:v>
                </c:pt>
                <c:pt idx="8">
                  <c:v>32</c:v>
                </c:pt>
                <c:pt idx="9">
                  <c:v>62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F97D-44B4-9D0F-8C4AC8F67644}"/>
            </c:ext>
          </c:extLst>
        </c:ser>
        <c:ser>
          <c:idx val="0"/>
          <c:order val="4"/>
          <c:tx>
            <c:strRef>
              <c:f>'Det Offense Trend Data'!$C$55</c:f>
              <c:strCache>
                <c:ptCount val="1"/>
                <c:pt idx="0">
                  <c:v> Total:  -53%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'Det Offense Trend Data'!$D$50:$M$50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Data'!$D$55:$M$55</c:f>
              <c:numCache>
                <c:formatCode>_(* #,##0_);_(* \(#,##0\);_(* "-"??_);_(@_)</c:formatCode>
                <c:ptCount val="10"/>
                <c:pt idx="0">
                  <c:v>400</c:v>
                </c:pt>
                <c:pt idx="1">
                  <c:v>393</c:v>
                </c:pt>
                <c:pt idx="2">
                  <c:v>492</c:v>
                </c:pt>
                <c:pt idx="3">
                  <c:v>525</c:v>
                </c:pt>
                <c:pt idx="4">
                  <c:v>611</c:v>
                </c:pt>
                <c:pt idx="5">
                  <c:v>610</c:v>
                </c:pt>
                <c:pt idx="6">
                  <c:v>605</c:v>
                </c:pt>
                <c:pt idx="7">
                  <c:v>765</c:v>
                </c:pt>
                <c:pt idx="8">
                  <c:v>815</c:v>
                </c:pt>
                <c:pt idx="9">
                  <c:v>852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F97D-44B4-9D0F-8C4AC8F67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11424"/>
        <c:axId val="32712960"/>
      </c:lineChart>
      <c:catAx>
        <c:axId val="3271142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712960"/>
        <c:crosses val="autoZero"/>
        <c:auto val="1"/>
        <c:lblAlgn val="ctr"/>
        <c:lblOffset val="100"/>
        <c:noMultiLvlLbl val="0"/>
      </c:catAx>
      <c:valAx>
        <c:axId val="32712960"/>
        <c:scaling>
          <c:orientation val="minMax"/>
          <c:max val="6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71142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4760680956547101"/>
          <c:y val="7.1643104271057037E-2"/>
          <c:w val="0.33804906984907906"/>
          <c:h val="0.2710967080226178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/>
              <a:t>Proportion of Pre-D Detention Admissions For</a:t>
            </a:r>
            <a:r>
              <a:rPr lang="en-US" sz="1400" baseline="0"/>
              <a:t> Crimes of Violence,</a:t>
            </a:r>
            <a:r>
              <a:rPr lang="en-US" sz="1400"/>
              <a:t> FY07 - FY16</a:t>
            </a:r>
          </a:p>
        </c:rich>
      </c:tx>
      <c:layout>
        <c:manualLayout>
          <c:xMode val="edge"/>
          <c:yMode val="edge"/>
          <c:x val="2.3160464795021801E-2"/>
          <c:y val="5.717048526828889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6037960532711199E-2"/>
          <c:y val="0.10511120257766987"/>
          <c:w val="0.91520754350150679"/>
          <c:h val="0.7867948288378846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'Det Offense Trend Data'!$C$56</c:f>
              <c:strCache>
                <c:ptCount val="1"/>
                <c:pt idx="0">
                  <c:v>Crime of Violence:  + 33%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'Det Offense Trend Data'!$D$50:$M$50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Data'!$D$56:$M$56</c:f>
              <c:numCache>
                <c:formatCode>0%</c:formatCode>
                <c:ptCount val="10"/>
                <c:pt idx="0">
                  <c:v>0.2525</c:v>
                </c:pt>
                <c:pt idx="1">
                  <c:v>0.1806615776081425</c:v>
                </c:pt>
                <c:pt idx="2">
                  <c:v>0.21544715447154472</c:v>
                </c:pt>
                <c:pt idx="3">
                  <c:v>0.20952380952380953</c:v>
                </c:pt>
                <c:pt idx="4">
                  <c:v>0.17348608837970539</c:v>
                </c:pt>
                <c:pt idx="5">
                  <c:v>0.21967213114754097</c:v>
                </c:pt>
                <c:pt idx="6">
                  <c:v>0.21818181818181817</c:v>
                </c:pt>
                <c:pt idx="7">
                  <c:v>0.15032679738562091</c:v>
                </c:pt>
                <c:pt idx="8">
                  <c:v>0.18159509202453988</c:v>
                </c:pt>
                <c:pt idx="9">
                  <c:v>0.19014084507042253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C5-4730-BB1C-4D775BE5F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68768"/>
        <c:axId val="32770304"/>
      </c:barChart>
      <c:catAx>
        <c:axId val="3276876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770304"/>
        <c:crosses val="autoZero"/>
        <c:auto val="1"/>
        <c:lblAlgn val="ctr"/>
        <c:lblOffset val="100"/>
        <c:noMultiLvlLbl val="0"/>
      </c:catAx>
      <c:valAx>
        <c:axId val="327703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768768"/>
        <c:crosses val="max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8573928258968E-2"/>
          <c:y val="0.16092227034386963"/>
          <c:w val="0.87949450763099046"/>
          <c:h val="0.72297917246575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Data'!$A$57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543331389131914E-3"/>
                  <c:y val="3.4086448108113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5412656751238E-3"/>
                  <c:y val="-5.0157858845588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79E-3"/>
                  <c:y val="-4.5843509750228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925337632079971E-17"/>
                  <c:y val="-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833740390009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833740390009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151258870418976E-7"/>
                  <c:y val="1.4885772883514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7777777777777779E-3"/>
                  <c:y val="-1.375305292506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Data'!$D$50:$M$50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Data'!$D$57:$M$57</c:f>
              <c:numCache>
                <c:formatCode>0%</c:formatCode>
                <c:ptCount val="10"/>
                <c:pt idx="0">
                  <c:v>8.2500000000000004E-2</c:v>
                </c:pt>
                <c:pt idx="1">
                  <c:v>0.10687022900763359</c:v>
                </c:pt>
                <c:pt idx="2">
                  <c:v>8.943089430894309E-2</c:v>
                </c:pt>
                <c:pt idx="3">
                  <c:v>8.9523809523809519E-2</c:v>
                </c:pt>
                <c:pt idx="4">
                  <c:v>0.11620294599018004</c:v>
                </c:pt>
                <c:pt idx="5">
                  <c:v>0.13278688524590163</c:v>
                </c:pt>
                <c:pt idx="6">
                  <c:v>0.12231404958677686</c:v>
                </c:pt>
                <c:pt idx="7">
                  <c:v>0.19215686274509805</c:v>
                </c:pt>
                <c:pt idx="8">
                  <c:v>0.17668711656441718</c:v>
                </c:pt>
                <c:pt idx="9">
                  <c:v>0.16079812206572769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19552"/>
        <c:axId val="96921088"/>
      </c:barChart>
      <c:catAx>
        <c:axId val="96919552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6921088"/>
        <c:crosses val="autoZero"/>
        <c:auto val="1"/>
        <c:lblAlgn val="ctr"/>
        <c:lblOffset val="100"/>
        <c:noMultiLvlLbl val="0"/>
      </c:catAx>
      <c:valAx>
        <c:axId val="96921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96919552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Data'!$A$56</c:f>
              <c:strCache>
                <c:ptCount val="1"/>
                <c:pt idx="0">
                  <c:v>Crime of Violence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9.1743119266055051E-3"/>
                  <c:y val="-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290519877675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5810397553516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761467889908258E-2"/>
                  <c:y val="-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1162079510703364E-3"/>
                  <c:y val="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Data'!$D$50:$M$50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Data'!$D$57:$M$57</c:f>
              <c:numCache>
                <c:formatCode>0%</c:formatCode>
                <c:ptCount val="10"/>
                <c:pt idx="0">
                  <c:v>8.2500000000000004E-2</c:v>
                </c:pt>
                <c:pt idx="1">
                  <c:v>0.10687022900763359</c:v>
                </c:pt>
                <c:pt idx="2">
                  <c:v>8.943089430894309E-2</c:v>
                </c:pt>
                <c:pt idx="3">
                  <c:v>8.9523809523809519E-2</c:v>
                </c:pt>
                <c:pt idx="4">
                  <c:v>0.11620294599018004</c:v>
                </c:pt>
                <c:pt idx="5">
                  <c:v>0.13278688524590163</c:v>
                </c:pt>
                <c:pt idx="6">
                  <c:v>0.12231404958677686</c:v>
                </c:pt>
                <c:pt idx="7">
                  <c:v>0.19215686274509805</c:v>
                </c:pt>
                <c:pt idx="8">
                  <c:v>0.17668711656441718</c:v>
                </c:pt>
                <c:pt idx="9">
                  <c:v>0.16079812206572769</c:v>
                </c:pt>
              </c:numCache>
            </c:numRef>
          </c:val>
        </c:ser>
        <c:ser>
          <c:idx val="1"/>
          <c:order val="1"/>
          <c:tx>
            <c:strRef>
              <c:f>'Det Offense Trend Data'!$A$33</c:f>
              <c:strCache>
                <c:ptCount val="1"/>
                <c:pt idx="0">
                  <c:v>Non-Violent Felony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Data'!$D$50:$M$50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Data'!$D$33:$M$33</c:f>
              <c:numCache>
                <c:formatCode>0%</c:formatCode>
                <c:ptCount val="10"/>
                <c:pt idx="0">
                  <c:v>0.15291262135922329</c:v>
                </c:pt>
                <c:pt idx="1">
                  <c:v>0.1610337972166998</c:v>
                </c:pt>
                <c:pt idx="2">
                  <c:v>0.15881326352530542</c:v>
                </c:pt>
                <c:pt idx="3">
                  <c:v>0.13848396501457727</c:v>
                </c:pt>
                <c:pt idx="4">
                  <c:v>0.14410480349344978</c:v>
                </c:pt>
                <c:pt idx="5">
                  <c:v>0.12995896032831739</c:v>
                </c:pt>
                <c:pt idx="6">
                  <c:v>0.14363143631436315</c:v>
                </c:pt>
                <c:pt idx="7">
                  <c:v>0.19146341463414634</c:v>
                </c:pt>
                <c:pt idx="8">
                  <c:v>0.18757921419518378</c:v>
                </c:pt>
                <c:pt idx="9">
                  <c:v>0.18828932261768083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66304"/>
        <c:axId val="106067840"/>
      </c:barChart>
      <c:catAx>
        <c:axId val="106066304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6067840"/>
        <c:crosses val="autoZero"/>
        <c:auto val="1"/>
        <c:lblAlgn val="ctr"/>
        <c:lblOffset val="100"/>
        <c:noMultiLvlLbl val="0"/>
      </c:catAx>
      <c:valAx>
        <c:axId val="106067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06066304"/>
        <c:crosses val="max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0.00741</cdr:x>
      <cdr:y>0.01834</cdr:y>
    </cdr:from>
    <cdr:to>
      <cdr:x>1</cdr:x>
      <cdr:y>0.25367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4538133" cy="651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baseline="0" dirty="0" smtClean="0">
              <a:effectLst/>
            </a:rPr>
            <a:t>Proportion </a:t>
          </a:r>
          <a:r>
            <a:rPr lang="en-US" sz="1400" b="1" i="0" baseline="0" dirty="0">
              <a:effectLst/>
            </a:rPr>
            <a:t>of Pre-D Detention Admissions for Non-Violent Felonies,  FY07 - FY16</a:t>
          </a:r>
          <a:endParaRPr lang="en-US" sz="14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3F397865-3A25-4A79-823A-5EFD4A34E9E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7CCBF600-C7DD-40EA-B2D0-2E040B89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8D2F580-CECB-2C48-AEB8-EF4FAF3DAC40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5"/>
            <a:ext cx="5504204" cy="4183063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DBA25C02-4A20-0447-B38F-38DFD504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complaints referred to DJS </a:t>
            </a:r>
            <a:r>
              <a:rPr lang="en-US" dirty="0" smtClean="0"/>
              <a:t>Intake.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ASSIST, complaints referred to DJS Intake in fiscal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complaints referred to DJS Intake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detention admissions for </a:t>
            </a:r>
            <a:r>
              <a:rPr lang="en-US" dirty="0" smtClean="0"/>
              <a:t>Southern Region </a:t>
            </a:r>
            <a:r>
              <a:rPr lang="en-US" dirty="0"/>
              <a:t>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</a:t>
            </a:r>
            <a:r>
              <a:rPr lang="en-US" dirty="0" smtClean="0"/>
              <a:t>committed program </a:t>
            </a:r>
            <a:r>
              <a:rPr lang="en-US" dirty="0"/>
              <a:t>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</a:t>
            </a:r>
            <a:r>
              <a:rPr lang="en-US" dirty="0" smtClean="0"/>
              <a:t>, average population of committed facilities.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3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894B-8184-4308-80AB-CCD7D38DC611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0020-536D-4D10-ACF2-FE593AB4201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E588-4FD6-4D0A-9263-A2A568C90CF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C6FD-8F4C-4C6F-AD6E-D0699AB14C6E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E6BB-A64F-410E-8525-37861A11AFE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119E-725B-4C4F-99F3-C1F53EAD7B31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942-AA7F-4AE5-8C7B-11F86F8961FD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C540-9ACE-4456-90F0-28FE84A1A2EF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5B64-05EA-4E90-B0D9-AA169EE4CDF9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E851-D908-4927-8920-E734253BB3F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7408-BFF5-4AE7-8D74-E7774BEA972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2546-94E2-4B71-8F3F-A16BD21B42E9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5964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Southern Region Juvenile Services Long Term Trends: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 smtClean="0"/>
              <a:t>Counties of Anne Arundel, Calvert, Charles, and </a:t>
            </a:r>
            <a:r>
              <a:rPr lang="en-US" sz="2900" dirty="0" smtClean="0"/>
              <a:t>St. </a:t>
            </a:r>
            <a:r>
              <a:rPr lang="en-US" sz="2900" dirty="0" smtClean="0"/>
              <a:t>Mary’s</a:t>
            </a: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JS Logo - click to go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804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1054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DJS Office of Research and Evaluation, January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Southern Region Pre-D Detention Population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277145"/>
              </p:ext>
            </p:extLst>
          </p:nvPr>
        </p:nvGraphicFramePr>
        <p:xfrm>
          <a:off x="381000" y="1600200"/>
          <a:ext cx="8305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21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Southern Region Youth In Detention Pending a Committed Placement Has Declined Dramatically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Juvenile court pending placement population declined 59.2% in ten years to 9.3 youth in FY 2016.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866344"/>
              </p:ext>
            </p:extLst>
          </p:nvPr>
        </p:nvGraphicFramePr>
        <p:xfrm>
          <a:off x="685800" y="2057400"/>
          <a:ext cx="784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31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Probation and Commitment Orders Have Declined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985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Southern Region Juvenile probation orders declined 49.5% in ten years. Statewide probation orders declined 51.9% 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Southern Region juvenile commitments declined 61.2% in ten </a:t>
            </a:r>
            <a:r>
              <a:rPr lang="en-US" sz="1800" dirty="0"/>
              <a:t>years. </a:t>
            </a:r>
            <a:r>
              <a:rPr lang="en-US" sz="1800" dirty="0" smtClean="0"/>
              <a:t> Statewide commitments declined 48.2% </a:t>
            </a:r>
            <a:r>
              <a:rPr lang="en-US" sz="1800" dirty="0"/>
              <a:t>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683238"/>
              </p:ext>
            </p:extLst>
          </p:nvPr>
        </p:nvGraphicFramePr>
        <p:xfrm>
          <a:off x="1066800" y="2362200"/>
          <a:ext cx="7467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44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Average Committed Out of Home Population Has Declined Significantly in the </a:t>
            </a:r>
            <a:r>
              <a:rPr lang="en-US" sz="2400" dirty="0" smtClean="0"/>
              <a:t>Southern </a:t>
            </a:r>
            <a:r>
              <a:rPr lang="en-US" sz="2400" dirty="0" smtClean="0"/>
              <a:t>Region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982662"/>
            <a:ext cx="8229600" cy="1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The overall daily population of Southern Region youth committed by the juvenile court to out of home placement declined 27.6% over ten years, from 145 in FY07 to 105 in FY16.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average committed population declined 39.1% over the same 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60505"/>
              </p:ext>
            </p:extLst>
          </p:nvPr>
        </p:nvGraphicFramePr>
        <p:xfrm>
          <a:off x="620486" y="2133600"/>
          <a:ext cx="8142514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Southern Region Committed Youth Population Has Declined for All Facility Types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2514" y="838200"/>
            <a:ext cx="8240486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Overall committed out-of-home population has declined </a:t>
            </a:r>
            <a:r>
              <a:rPr lang="en-US" dirty="0" smtClean="0"/>
              <a:t>27.6</a:t>
            </a:r>
            <a:r>
              <a:rPr lang="en-US" sz="1800" dirty="0" smtClean="0"/>
              <a:t>% since FY06.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DJS-Operated ADP decreased </a:t>
            </a:r>
            <a:r>
              <a:rPr lang="en-US" dirty="0" smtClean="0"/>
              <a:t>26</a:t>
            </a:r>
            <a:r>
              <a:rPr lang="en-US" sz="1800" dirty="0" smtClean="0"/>
              <a:t>.5%, and Private In-State has declined </a:t>
            </a:r>
            <a:r>
              <a:rPr lang="en-US" dirty="0" smtClean="0"/>
              <a:t>22.1</a:t>
            </a:r>
            <a:r>
              <a:rPr lang="en-US" sz="1800" dirty="0" smtClean="0"/>
              <a:t>% since FY07.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Out of State committed </a:t>
            </a:r>
            <a:r>
              <a:rPr lang="en-US" dirty="0" smtClean="0"/>
              <a:t>average population </a:t>
            </a:r>
            <a:r>
              <a:rPr lang="en-US" dirty="0"/>
              <a:t>declined </a:t>
            </a:r>
            <a:r>
              <a:rPr lang="en-US" dirty="0" smtClean="0"/>
              <a:t>from the high of 18 youth in FY08, to just </a:t>
            </a:r>
            <a:r>
              <a:rPr lang="en-US" dirty="0"/>
              <a:t>6</a:t>
            </a:r>
            <a:r>
              <a:rPr lang="en-US" dirty="0" smtClean="0"/>
              <a:t> in FY16.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347108"/>
              </p:ext>
            </p:extLst>
          </p:nvPr>
        </p:nvGraphicFramePr>
        <p:xfrm>
          <a:off x="1363798" y="2438400"/>
          <a:ext cx="6557917" cy="388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47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Low-Level Offenses Has Declined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misdemeanor and other low-level offenses declined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violations of probation has begun to decline in the last year.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560648"/>
              </p:ext>
            </p:extLst>
          </p:nvPr>
        </p:nvGraphicFramePr>
        <p:xfrm>
          <a:off x="457200" y="2696528"/>
          <a:ext cx="8229600" cy="342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96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Crimes of Violence Has Decreased in the Southern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29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make up over 15% of new commitments in FY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rate of juveniles committed for Non-Violent Felonies has decreased by 6 percentage points over ten years to just 7% in FY 2016.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518980"/>
              </p:ext>
            </p:extLst>
          </p:nvPr>
        </p:nvGraphicFramePr>
        <p:xfrm>
          <a:off x="457200" y="2590800"/>
          <a:ext cx="82296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117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Crimes of Violence Has Increased in the Southern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make up over 15% of new commitments in FY 2106 in the Southern Region.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987261"/>
              </p:ext>
            </p:extLst>
          </p:nvPr>
        </p:nvGraphicFramePr>
        <p:xfrm>
          <a:off x="457200" y="2286000"/>
          <a:ext cx="822960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090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Rate of Juveniles Committed for Non-Violent Felonies has Decreased in Southern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3417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5660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The Rate of Juveniles Committed for Violations of Probation has Declined in the Southern Region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447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increasing from FY 2007 through FY 2013, the rate of new commitments for Violations of Probation has decreased 4 percentage points to 22% in FY 2016.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74551"/>
              </p:ext>
            </p:extLst>
          </p:nvPr>
        </p:nvGraphicFramePr>
        <p:xfrm>
          <a:off x="419100" y="2209800"/>
          <a:ext cx="8229600" cy="403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20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Southern Region Juvenile Complaints Have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672" y="1012208"/>
            <a:ext cx="8305800" cy="121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Southern Region complaints referred to DJS Intake declined 45.2% in ten years.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complaints declined 56.1%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150094"/>
              </p:ext>
            </p:extLst>
          </p:nvPr>
        </p:nvGraphicFramePr>
        <p:xfrm>
          <a:off x="477673" y="2438400"/>
          <a:ext cx="8016648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Southern Region DJS Committed Youth </a:t>
            </a:r>
            <a:br>
              <a:rPr lang="en-US" sz="2400" dirty="0" smtClean="0"/>
            </a:br>
            <a:r>
              <a:rPr lang="en-US" sz="2400" dirty="0" smtClean="0"/>
              <a:t>Have Declined in Recent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15.4% of Southern Region youth released from committed placement in FY15 had a new offense within a year that resulted in a delinquent adjudication or criminal conviction, a slight decrease of 1.7 percentage points from FY14.</a:t>
            </a:r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16.7% in FY15, down 4.1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788605"/>
              </p:ext>
            </p:extLst>
          </p:nvPr>
        </p:nvGraphicFramePr>
        <p:xfrm>
          <a:off x="1143000" y="2667000"/>
          <a:ext cx="6629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4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Southern Region DJS Probation Youth </a:t>
            </a:r>
            <a:br>
              <a:rPr lang="en-US" sz="2400" dirty="0" smtClean="0"/>
            </a:br>
            <a:r>
              <a:rPr lang="en-US" sz="2400" dirty="0" smtClean="0"/>
              <a:t>Have Increased in The Past Year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811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19.5% of Southern Region youth placed on probation for the first time in FY15 had a new offense within a year that resulted in a delinquent adjudication or criminal conviction, a decrease of 7.7 points from FY14.</a:t>
            </a:r>
            <a:endParaRPr lang="en-US" sz="1800" dirty="0"/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17.6% in FY15, down 1.4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095578"/>
              </p:ext>
            </p:extLst>
          </p:nvPr>
        </p:nvGraphicFramePr>
        <p:xfrm>
          <a:off x="1066800" y="2667000"/>
          <a:ext cx="6705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59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90575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Complaints in Southern Region Have Declined </a:t>
            </a:r>
            <a:br>
              <a:rPr lang="en-US" sz="2400" dirty="0" smtClean="0"/>
            </a:br>
            <a:r>
              <a:rPr lang="en-US" sz="2400" dirty="0" smtClean="0"/>
              <a:t>for All Race/Ethnicities Since FY07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86" y="942975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2575" indent="-282575" algn="l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/>
              <a:t>Complaints for Southern Region African American youth declined 34.8%, and declined 56% for white youth.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54% of complaints.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23.5% of the general population.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76200" y="6248400"/>
            <a:ext cx="26670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smtClean="0">
                <a:solidFill>
                  <a:schemeClr val="tx1"/>
                </a:solidFill>
              </a:rPr>
              <a:t>Data Source: DJS ASSIST 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352167"/>
              </p:ext>
            </p:extLst>
          </p:nvPr>
        </p:nvGraphicFramePr>
        <p:xfrm>
          <a:off x="789940" y="2514600"/>
          <a:ext cx="7662091" cy="313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60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781"/>
            <a:ext cx="9144000" cy="52001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Percent of Cases Referred to Juvenile Court by Southern Region has Declined Over the Past Two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458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33.3% of Southern Region complaints </a:t>
            </a:r>
            <a:r>
              <a:rPr lang="en-US" sz="1800" dirty="0"/>
              <a:t>w</a:t>
            </a:r>
            <a:r>
              <a:rPr lang="en-US" sz="1800" dirty="0" smtClean="0"/>
              <a:t>ere referred to court by DJS Intake in FY16, 1% more than in FY07.  Statewide 48.2%  were referred to court.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19.1% </a:t>
            </a:r>
            <a:r>
              <a:rPr lang="en-US" sz="1800" dirty="0"/>
              <a:t>of </a:t>
            </a:r>
            <a:r>
              <a:rPr lang="en-US" sz="1800" dirty="0" smtClean="0"/>
              <a:t>Southern Region complaints were diverted to an informal DJS pre-court case.  </a:t>
            </a:r>
            <a:r>
              <a:rPr lang="en-US" sz="1800" dirty="0"/>
              <a:t>Statewide </a:t>
            </a:r>
            <a:r>
              <a:rPr lang="en-US" sz="1800" dirty="0" smtClean="0"/>
              <a:t>15.8% </a:t>
            </a:r>
            <a:r>
              <a:rPr lang="en-US" sz="1800" dirty="0"/>
              <a:t>were </a:t>
            </a:r>
            <a:r>
              <a:rPr lang="en-US" sz="1800" dirty="0" smtClean="0"/>
              <a:t>diverted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4204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722702"/>
              </p:ext>
            </p:extLst>
          </p:nvPr>
        </p:nvGraphicFramePr>
        <p:xfrm>
          <a:off x="685801" y="2286000"/>
          <a:ext cx="822959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Southern Region Detention Population Has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788844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Southern Region daily population </a:t>
            </a:r>
            <a:r>
              <a:rPr lang="en-US" sz="1800" dirty="0"/>
              <a:t>in </a:t>
            </a:r>
            <a:r>
              <a:rPr lang="en-US" sz="1800" dirty="0" smtClean="0"/>
              <a:t>DJS detention </a:t>
            </a:r>
            <a:r>
              <a:rPr lang="en-US" sz="1800" dirty="0"/>
              <a:t>declined </a:t>
            </a:r>
            <a:r>
              <a:rPr lang="en-US" sz="1800" dirty="0" smtClean="0"/>
              <a:t>45.4% in ten years, to 26.6 in FY16. The statewide detention population </a:t>
            </a:r>
            <a:r>
              <a:rPr lang="en-US" sz="1800" dirty="0"/>
              <a:t>declined </a:t>
            </a:r>
            <a:r>
              <a:rPr lang="en-US" sz="1800" dirty="0" smtClean="0"/>
              <a:t>39.1%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Cases detained for the Adult Court now make up 6.4% of the DJS detained population in Southern Region.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859509"/>
              </p:ext>
            </p:extLst>
          </p:nvPr>
        </p:nvGraphicFramePr>
        <p:xfrm>
          <a:off x="609600" y="2362200"/>
          <a:ext cx="82677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Southern Region Youth Population In Detention Pre-Disposition </a:t>
            </a:r>
            <a:br>
              <a:rPr lang="en-US" sz="2400" dirty="0" smtClean="0"/>
            </a:br>
            <a:r>
              <a:rPr lang="en-US" sz="2400" dirty="0" smtClean="0"/>
              <a:t>Has Declined Significantly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The Southern Region juvenile pre-dispositional detained population declined 37.8% in ten years to 16.1 youth in FY 2016.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821705"/>
              </p:ext>
            </p:extLst>
          </p:nvPr>
        </p:nvGraphicFramePr>
        <p:xfrm>
          <a:off x="685800" y="2057400"/>
          <a:ext cx="7536905" cy="399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84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Southern Region Pre-Disposition Detention Placements Have Decreased for All </a:t>
            </a:r>
            <a:r>
              <a:rPr lang="en-US" sz="3000" dirty="0"/>
              <a:t>C</a:t>
            </a:r>
            <a:r>
              <a:rPr lang="en-US" sz="3000" dirty="0" smtClean="0"/>
              <a:t>omplaint Types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975526"/>
              </p:ext>
            </p:extLst>
          </p:nvPr>
        </p:nvGraphicFramePr>
        <p:xfrm>
          <a:off x="457200" y="25146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371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misdemeanors has decreased 48%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crimes of violence has decreased 38% over ten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8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Crimes of Violence Make Up an Increasing Proportion of Detention Placement Offenses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797330"/>
              </p:ext>
            </p:extLst>
          </p:nvPr>
        </p:nvGraphicFramePr>
        <p:xfrm>
          <a:off x="457200" y="2495729"/>
          <a:ext cx="8229600" cy="390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295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youth detained pre-disposition for Crimes of Violence complaints has increased 7 percentage points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detained population is increasingly comprised of youth with violent crimes complaints.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Detention Placements for Non-Violent Felonies are Declining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youth detained pre-disposition for Non-Violent Felony complaints has decreased 8 percentage points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detained population is increasingly comprised of youth with violent crimes complaints.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147953"/>
              </p:ext>
            </p:extLst>
          </p:nvPr>
        </p:nvGraphicFramePr>
        <p:xfrm>
          <a:off x="419100" y="2506615"/>
          <a:ext cx="8229600" cy="390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42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3139C3E3C7748BB032B7594D3E325" ma:contentTypeVersion="52" ma:contentTypeDescription="Create a new document." ma:contentTypeScope="" ma:versionID="d8216fa709670e97cbbe151d9eeec9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B261DA-823A-4699-BE28-8C25FAD2D984}"/>
</file>

<file path=customXml/itemProps2.xml><?xml version="1.0" encoding="utf-8"?>
<ds:datastoreItem xmlns:ds="http://schemas.openxmlformats.org/officeDocument/2006/customXml" ds:itemID="{D8DCEEF1-580F-441A-9B30-FC823469087B}"/>
</file>

<file path=customXml/itemProps3.xml><?xml version="1.0" encoding="utf-8"?>
<ds:datastoreItem xmlns:ds="http://schemas.openxmlformats.org/officeDocument/2006/customXml" ds:itemID="{4779ADF9-8AE0-472A-8659-9B9425E93AB3}"/>
</file>

<file path=docProps/app.xml><?xml version="1.0" encoding="utf-8"?>
<Properties xmlns="http://schemas.openxmlformats.org/officeDocument/2006/extended-properties" xmlns:vt="http://schemas.openxmlformats.org/officeDocument/2006/docPropsVTypes">
  <TotalTime>11787</TotalTime>
  <Words>1153</Words>
  <Application>Microsoft Office PowerPoint</Application>
  <PresentationFormat>On-screen Show (4:3)</PresentationFormat>
  <Paragraphs>159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Southern Region Juvenile Services Long Term Trends: Counties of Anne Arundel, Calvert, Charles, and St. Mary’s   </vt:lpstr>
      <vt:lpstr>Southern Region Juvenile Complaints Have Declined Significantly</vt:lpstr>
      <vt:lpstr>Juvenile Complaints in Southern Region Have Declined  for All Race/Ethnicities Since FY07</vt:lpstr>
      <vt:lpstr>The Percent of Cases Referred to Juvenile Court by Southern Region has Declined Over the Past Two Years</vt:lpstr>
      <vt:lpstr>Southern Region Detention Population Has Declined Significantly</vt:lpstr>
      <vt:lpstr>Southern Region Youth Population In Detention Pre-Disposition  Has Declined Significantly</vt:lpstr>
      <vt:lpstr>Southern Region Pre-Disposition Detention Placements Have Decreased for All Complaint Types</vt:lpstr>
      <vt:lpstr>Crimes of Violence Make Up an Increasing Proportion of Detention Placement Offenses</vt:lpstr>
      <vt:lpstr>Detention Placements for Non-Violent Felonies are Declining</vt:lpstr>
      <vt:lpstr>Southern Region Pre-D Detention Population</vt:lpstr>
      <vt:lpstr>Southern Region Youth In Detention Pending a Committed Placement Has Declined Dramatically</vt:lpstr>
      <vt:lpstr>Juvenile Probation and Commitment Orders Have Declined</vt:lpstr>
      <vt:lpstr>Average Committed Out of Home Population Has Declined Significantly in the Southern Region</vt:lpstr>
      <vt:lpstr>Southern Region Committed Youth Population Has Declined for All Facility Types</vt:lpstr>
      <vt:lpstr>The Rate of Juveniles Committed for Low-Level Offenses Has Declined</vt:lpstr>
      <vt:lpstr>The Rate of Juveniles Committed for Crimes of Violence Has Decreased in the Southern Region</vt:lpstr>
      <vt:lpstr>The Rate of Juveniles Committed for Crimes of Violence Has Increased in the Southern Region</vt:lpstr>
      <vt:lpstr>The Rate of Juveniles Committed for Non-Violent Felonies has Decreased in Southern Region</vt:lpstr>
      <vt:lpstr>The Rate of Juveniles Committed for Violations of Probation has Declined in the Southern Region</vt:lpstr>
      <vt:lpstr>Recidivism Rates for Southern Region DJS Committed Youth  Have Declined in Recent Years</vt:lpstr>
      <vt:lpstr>Recidivism Rates for Southern Region DJS Probation Youth  Have Increased in The Past Year</vt:lpstr>
    </vt:vector>
  </TitlesOfParts>
  <Company>DJS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Doors to Detention”  A Study of Detention Baltimore City Utilization</dc:title>
  <dc:creator>John Irvine</dc:creator>
  <cp:lastModifiedBy>Matthew R. Ancona</cp:lastModifiedBy>
  <cp:revision>250</cp:revision>
  <cp:lastPrinted>2014-10-27T19:47:33Z</cp:lastPrinted>
  <dcterms:created xsi:type="dcterms:W3CDTF">2012-01-23T15:45:24Z</dcterms:created>
  <dcterms:modified xsi:type="dcterms:W3CDTF">2017-01-13T22:06:35Z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0x0101008123139C3E3C7748BB032B7594D3E325</vt:lpwstr>
  </property>
  <property fmtid="{D5CDD505-2E9C-101B-9397-08002B2CF9AE}" pid="4" name="Right_Content">
    <vt:lpwstr/>
  </property>
  <property fmtid="{D5CDD505-2E9C-101B-9397-08002B2CF9AE}" pid="5" name="Lt_bottom_Content">
    <vt:lpwstr/>
  </property>
  <property fmtid="{D5CDD505-2E9C-101B-9397-08002B2CF9AE}" pid="6" name="PublishingRollupImage">
    <vt:lpwstr/>
  </property>
  <property fmtid="{D5CDD505-2E9C-101B-9397-08002B2CF9AE}" pid="8" name="Rt_Inner_Content">
    <vt:lpwstr/>
  </property>
  <property fmtid="{D5CDD505-2E9C-101B-9397-08002B2CF9AE}" pid="9" name="ArticleByLine">
    <vt:lpwstr/>
  </property>
  <property fmtid="{D5CDD505-2E9C-101B-9397-08002B2CF9AE}" pid="10" name="PublishingContactEmail">
    <vt:lpwstr/>
  </property>
  <property fmtid="{D5CDD505-2E9C-101B-9397-08002B2CF9AE}" pid="11" name="PageKeywords">
    <vt:lpwstr/>
  </property>
  <property fmtid="{D5CDD505-2E9C-101B-9397-08002B2CF9AE}" pid="12" name="PublishingPageImage">
    <vt:lpwstr/>
  </property>
  <property fmtid="{D5CDD505-2E9C-101B-9397-08002B2CF9AE}" pid="13" name="SummaryLinks">
    <vt:lpwstr/>
  </property>
  <property fmtid="{D5CDD505-2E9C-101B-9397-08002B2CF9AE}" pid="14" name="PageDescription">
    <vt:lpwstr/>
  </property>
  <property fmtid="{D5CDD505-2E9C-101B-9397-08002B2CF9AE}" pid="15" name="Main_Content">
    <vt:lpwstr/>
  </property>
  <property fmtid="{D5CDD505-2E9C-101B-9397-08002B2CF9AE}" pid="16" name="PageHeadline">
    <vt:lpwstr/>
  </property>
  <property fmtid="{D5CDD505-2E9C-101B-9397-08002B2CF9AE}" pid="17" name="Audience">
    <vt:lpwstr/>
  </property>
  <property fmtid="{D5CDD505-2E9C-101B-9397-08002B2CF9AE}" pid="18" name="Rt_Center_Content">
    <vt:lpwstr/>
  </property>
  <property fmtid="{D5CDD505-2E9C-101B-9397-08002B2CF9AE}" pid="19" name="PublishingImageCaption">
    <vt:lpwstr/>
  </property>
  <property fmtid="{D5CDD505-2E9C-101B-9397-08002B2CF9AE}" pid="20" name="PublishingContactPicture">
    <vt:lpwstr/>
  </property>
  <property fmtid="{D5CDD505-2E9C-101B-9397-08002B2CF9AE}" pid="21" name="Center_Content">
    <vt:lpwstr/>
  </property>
  <property fmtid="{D5CDD505-2E9C-101B-9397-08002B2CF9AE}" pid="22" name="Rt_bottom_Content">
    <vt:lpwstr/>
  </property>
  <property fmtid="{D5CDD505-2E9C-101B-9397-08002B2CF9AE}" pid="23" name="PublishingContactName">
    <vt:lpwstr/>
  </property>
  <property fmtid="{D5CDD505-2E9C-101B-9397-08002B2CF9AE}" pid="24" name="Lt_Inner_Content">
    <vt:lpwstr/>
  </property>
  <property fmtid="{D5CDD505-2E9C-101B-9397-08002B2CF9AE}" pid="25" name="PublishingPageLayout">
    <vt:lpwstr/>
  </property>
  <property fmtid="{D5CDD505-2E9C-101B-9397-08002B2CF9AE}" pid="26" name="Comments">
    <vt:lpwstr/>
  </property>
  <property fmtid="{D5CDD505-2E9C-101B-9397-08002B2CF9AE}" pid="27" name="PublishingPageContent">
    <vt:lpwstr/>
  </property>
  <property fmtid="{D5CDD505-2E9C-101B-9397-08002B2CF9AE}" pid="28" name="Left_Content">
    <vt:lpwstr/>
  </property>
  <property fmtid="{D5CDD505-2E9C-101B-9397-08002B2CF9AE}" pid="29" name="Top_Left_Content">
    <vt:lpwstr/>
  </property>
</Properties>
</file>