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Masters/notesMaster1.xml" ContentType="application/vnd.openxmlformats-officedocument.presentationml.notesMaster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hart11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0.xml" ContentType="application/vnd.openxmlformats-officedocument.drawingml.chart+xml"/>
  <Override PartName="/ppt/charts/chart17.xml" ContentType="application/vnd.openxmlformats-officedocument.drawingml.chart+xml"/>
  <Override PartName="/ppt/charts/colors1.xml" ContentType="application/vnd.ms-office.chartcolorstyle+xml"/>
  <Override PartName="/ppt/charts/chart16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66" r:id="rId4"/>
    <p:sldId id="277" r:id="rId5"/>
    <p:sldId id="284" r:id="rId6"/>
    <p:sldId id="285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2" r:id="rId15"/>
    <p:sldId id="301" r:id="rId16"/>
    <p:sldId id="300" r:id="rId17"/>
    <p:sldId id="268" r:id="rId18"/>
    <p:sldId id="289" r:id="rId19"/>
    <p:sldId id="286" r:id="rId20"/>
    <p:sldId id="287" r:id="rId21"/>
    <p:sldId id="290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Abed" initials="SA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8" autoAdjust="0"/>
  </p:normalViewPr>
  <p:slideViewPr>
    <p:cSldViewPr>
      <p:cViewPr varScale="1">
        <p:scale>
          <a:sx n="92" d="100"/>
          <a:sy n="92" d="100"/>
        </p:scale>
        <p:origin x="1186" y="72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js.state.md.us\djs\OnePagers\PowerPoints\Annual%20Tre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11572700911099E-2"/>
          <c:y val="5.8226561679789998E-2"/>
          <c:w val="0.92654231073041005"/>
          <c:h val="0.786173380806923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Data'!$E$4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Data'!$E$5:$E$14</c:f>
              <c:numCache>
                <c:formatCode>_(* #,##0_);_(* \(#,##0\);_(* "-"??_);_(@_)</c:formatCode>
                <c:ptCount val="10"/>
                <c:pt idx="0">
                  <c:v>22429</c:v>
                </c:pt>
                <c:pt idx="1">
                  <c:v>23473</c:v>
                </c:pt>
                <c:pt idx="2">
                  <c:v>25135</c:v>
                </c:pt>
                <c:pt idx="3">
                  <c:v>27550</c:v>
                </c:pt>
                <c:pt idx="4">
                  <c:v>32997</c:v>
                </c:pt>
                <c:pt idx="5">
                  <c:v>35868</c:v>
                </c:pt>
                <c:pt idx="6">
                  <c:v>40660</c:v>
                </c:pt>
                <c:pt idx="7">
                  <c:v>48387</c:v>
                </c:pt>
                <c:pt idx="8">
                  <c:v>51127</c:v>
                </c:pt>
                <c:pt idx="9">
                  <c:v>51137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D-4FE2-9499-016F3393B4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108910592"/>
        <c:axId val="165752192"/>
      </c:barChart>
      <c:catAx>
        <c:axId val="10891059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5752192"/>
        <c:crosses val="autoZero"/>
        <c:auto val="0"/>
        <c:lblAlgn val="ctr"/>
        <c:lblOffset val="100"/>
        <c:noMultiLvlLbl val="0"/>
      </c:catAx>
      <c:valAx>
        <c:axId val="165752192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108910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Probation Dispositions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913610397226271E-2"/>
                  <c:y val="-7.714616112325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C6-4DAA-9459-881AFB6054FA}"/>
                </c:ext>
              </c:extLst>
            </c:dLbl>
            <c:dLbl>
              <c:idx val="9"/>
              <c:layout>
                <c:manualLayout>
                  <c:x val="-3.3816422094105826E-2"/>
                  <c:y val="-8.526680966254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C6-4DAA-9459-881AFB6054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Data'!$S$5:$S$14</c:f>
              <c:numCache>
                <c:formatCode>#,##0_);\(#,##0\)</c:formatCode>
                <c:ptCount val="10"/>
                <c:pt idx="0">
                  <c:v>2825</c:v>
                </c:pt>
                <c:pt idx="1">
                  <c:v>3319</c:v>
                </c:pt>
                <c:pt idx="2">
                  <c:v>3683</c:v>
                </c:pt>
                <c:pt idx="3">
                  <c:v>3986</c:v>
                </c:pt>
                <c:pt idx="4">
                  <c:v>4490</c:v>
                </c:pt>
                <c:pt idx="5">
                  <c:v>5006</c:v>
                </c:pt>
                <c:pt idx="6">
                  <c:v>5215</c:v>
                </c:pt>
                <c:pt idx="7">
                  <c:v>5897</c:v>
                </c:pt>
                <c:pt idx="8">
                  <c:v>6230</c:v>
                </c:pt>
                <c:pt idx="9">
                  <c:v>5619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B2-4877-9EC6-359F4B3B5640}"/>
            </c:ext>
          </c:extLst>
        </c:ser>
        <c:ser>
          <c:idx val="0"/>
          <c:order val="1"/>
          <c:tx>
            <c:strRef>
              <c:f>'LongTerm Trend Data'!$T$4</c:f>
              <c:strCache>
                <c:ptCount val="1"/>
                <c:pt idx="0">
                  <c:v>Committed Dispositions</c:v>
                </c:pt>
              </c:strCache>
            </c:strRef>
          </c:tx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C6-4DAA-9459-881AFB6054FA}"/>
                </c:ext>
              </c:extLst>
            </c:dLbl>
            <c:dLbl>
              <c:idx val="9"/>
              <c:layout>
                <c:manualLayout>
                  <c:x val="-3.9784025993065679E-2"/>
                  <c:y val="-6.0904864044677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C6-4DAA-9459-881AFB6054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Data'!$T$5:$T$14</c:f>
              <c:numCache>
                <c:formatCode>#,##0_);\(#,##0\)</c:formatCode>
                <c:ptCount val="10"/>
                <c:pt idx="0">
                  <c:v>902</c:v>
                </c:pt>
                <c:pt idx="1">
                  <c:v>1006</c:v>
                </c:pt>
                <c:pt idx="2">
                  <c:v>1379</c:v>
                </c:pt>
                <c:pt idx="3">
                  <c:v>1535</c:v>
                </c:pt>
                <c:pt idx="4">
                  <c:v>1635</c:v>
                </c:pt>
                <c:pt idx="5">
                  <c:v>1557</c:v>
                </c:pt>
                <c:pt idx="6">
                  <c:v>1657</c:v>
                </c:pt>
                <c:pt idx="7">
                  <c:v>1627</c:v>
                </c:pt>
                <c:pt idx="8">
                  <c:v>1682</c:v>
                </c:pt>
                <c:pt idx="9">
                  <c:v>1753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B2-4877-9EC6-359F4B3B5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9590528"/>
        <c:axId val="164010752"/>
      </c:lineChart>
      <c:catAx>
        <c:axId val="14959052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4010752"/>
        <c:crosses val="autoZero"/>
        <c:auto val="0"/>
        <c:lblAlgn val="ctr"/>
        <c:lblOffset val="100"/>
        <c:noMultiLvlLbl val="0"/>
      </c:catAx>
      <c:valAx>
        <c:axId val="164010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);\(#,##0\)" sourceLinked="1"/>
        <c:majorTickMark val="out"/>
        <c:minorTickMark val="none"/>
        <c:tickLblPos val="nextTo"/>
        <c:crossAx val="14959052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71642838223203698"/>
          <c:y val="2.58228223039518E-2"/>
          <c:w val="0.28357161776796203"/>
          <c:h val="0.22674499543356499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15485564307"/>
          <c:y val="0.13971541057367828"/>
          <c:w val="0.86633808178557836"/>
          <c:h val="0.74981664791901026"/>
        </c:manualLayout>
      </c:layout>
      <c:lineChart>
        <c:grouping val="standard"/>
        <c:varyColors val="0"/>
        <c:ser>
          <c:idx val="0"/>
          <c:order val="0"/>
          <c:tx>
            <c:strRef>
              <c:f>'Committed Trend Data'!$A$5</c:f>
              <c:strCache>
                <c:ptCount val="1"/>
                <c:pt idx="0">
                  <c:v>Crime of Violence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Data'!$B$5:$K$5</c:f>
              <c:numCache>
                <c:formatCode>0%</c:formatCode>
                <c:ptCount val="10"/>
                <c:pt idx="0">
                  <c:v>0.19794584500466852</c:v>
                </c:pt>
                <c:pt idx="1">
                  <c:v>0.15804878048780488</c:v>
                </c:pt>
                <c:pt idx="2">
                  <c:v>0.15310077519379844</c:v>
                </c:pt>
                <c:pt idx="3">
                  <c:v>0.18778486782133091</c:v>
                </c:pt>
                <c:pt idx="4">
                  <c:v>0.21755368814192344</c:v>
                </c:pt>
                <c:pt idx="5">
                  <c:v>0.18564593301435406</c:v>
                </c:pt>
                <c:pt idx="6">
                  <c:v>0.16835699797160245</c:v>
                </c:pt>
                <c:pt idx="7">
                  <c:v>0.17617866004962779</c:v>
                </c:pt>
                <c:pt idx="8">
                  <c:v>0.19614147909967847</c:v>
                </c:pt>
                <c:pt idx="9">
                  <c:v>0.23661485319516407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1-4E9F-9DB5-E9C84A9F6628}"/>
            </c:ext>
          </c:extLst>
        </c:ser>
        <c:ser>
          <c:idx val="1"/>
          <c:order val="1"/>
          <c:tx>
            <c:strRef>
              <c:f>'Committed Trend Data'!$A$6</c:f>
              <c:strCache>
                <c:ptCount val="1"/>
                <c:pt idx="0">
                  <c:v>Non-Violent Felony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Data'!$B$6:$K$6</c:f>
              <c:numCache>
                <c:formatCode>0%</c:formatCode>
                <c:ptCount val="10"/>
                <c:pt idx="0">
                  <c:v>0.1484593837535014</c:v>
                </c:pt>
                <c:pt idx="1">
                  <c:v>0.17073170731707318</c:v>
                </c:pt>
                <c:pt idx="2">
                  <c:v>0.17829457364341086</c:v>
                </c:pt>
                <c:pt idx="3">
                  <c:v>0.15223336371923427</c:v>
                </c:pt>
                <c:pt idx="4">
                  <c:v>0.12324929971988796</c:v>
                </c:pt>
                <c:pt idx="5">
                  <c:v>0.11387559808612441</c:v>
                </c:pt>
                <c:pt idx="6">
                  <c:v>0.11156186612576065</c:v>
                </c:pt>
                <c:pt idx="7">
                  <c:v>0.11290322580645161</c:v>
                </c:pt>
                <c:pt idx="8">
                  <c:v>0.11897106109324759</c:v>
                </c:pt>
                <c:pt idx="9">
                  <c:v>0.12435233160621761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1-4E9F-9DB5-E9C84A9F6628}"/>
            </c:ext>
          </c:extLst>
        </c:ser>
        <c:ser>
          <c:idx val="2"/>
          <c:order val="2"/>
          <c:tx>
            <c:strRef>
              <c:f>'Committed Trend Data'!$A$7</c:f>
              <c:strCache>
                <c:ptCount val="1"/>
                <c:pt idx="0">
                  <c:v>Misdemeanor/ Other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Data'!$B$7:$K$7</c:f>
              <c:numCache>
                <c:formatCode>0%</c:formatCode>
                <c:ptCount val="10"/>
                <c:pt idx="0">
                  <c:v>0.48926237161531277</c:v>
                </c:pt>
                <c:pt idx="1">
                  <c:v>0.48292682926829267</c:v>
                </c:pt>
                <c:pt idx="2">
                  <c:v>0.46802325581395349</c:v>
                </c:pt>
                <c:pt idx="3">
                  <c:v>0.45487693710118504</c:v>
                </c:pt>
                <c:pt idx="4">
                  <c:v>0.44724556489262374</c:v>
                </c:pt>
                <c:pt idx="5">
                  <c:v>0.43636363636363634</c:v>
                </c:pt>
                <c:pt idx="6">
                  <c:v>0.42596348884381341</c:v>
                </c:pt>
                <c:pt idx="7">
                  <c:v>0.41811414392059554</c:v>
                </c:pt>
                <c:pt idx="8">
                  <c:v>0.38102893890675243</c:v>
                </c:pt>
                <c:pt idx="9">
                  <c:v>0.38687392055267705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21-4E9F-9DB5-E9C84A9F6628}"/>
            </c:ext>
          </c:extLst>
        </c:ser>
        <c:ser>
          <c:idx val="3"/>
          <c:order val="3"/>
          <c:tx>
            <c:strRef>
              <c:f>'Committed Trend Data'!$A$8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Data'!$B$8:$K$8</c:f>
              <c:numCache>
                <c:formatCode>0%</c:formatCode>
                <c:ptCount val="10"/>
                <c:pt idx="0">
                  <c:v>0.16433239962651727</c:v>
                </c:pt>
                <c:pt idx="1">
                  <c:v>0.18829268292682927</c:v>
                </c:pt>
                <c:pt idx="2">
                  <c:v>0.2005813953488372</c:v>
                </c:pt>
                <c:pt idx="3">
                  <c:v>0.20510483135824978</c:v>
                </c:pt>
                <c:pt idx="4">
                  <c:v>0.21195144724556489</c:v>
                </c:pt>
                <c:pt idx="5">
                  <c:v>0.26411483253588519</c:v>
                </c:pt>
                <c:pt idx="6">
                  <c:v>0.29411764705882354</c:v>
                </c:pt>
                <c:pt idx="7">
                  <c:v>0.29280397022332505</c:v>
                </c:pt>
                <c:pt idx="8">
                  <c:v>0.30385852090032156</c:v>
                </c:pt>
                <c:pt idx="9">
                  <c:v>0.25215889464594127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21-4E9F-9DB5-E9C84A9F6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429632"/>
        <c:axId val="79457088"/>
      </c:lineChart>
      <c:catAx>
        <c:axId val="1594296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57088"/>
        <c:crosses val="autoZero"/>
        <c:auto val="1"/>
        <c:lblAlgn val="ctr"/>
        <c:lblOffset val="100"/>
        <c:noMultiLvlLbl val="0"/>
      </c:catAx>
      <c:valAx>
        <c:axId val="7945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2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163976843320117"/>
          <c:y val="3.3761983249423262E-2"/>
          <c:w val="0.49425811135310216"/>
          <c:h val="0.1869058867641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0.11176560433774264"/>
          <c:w val="0.91220212204352646"/>
          <c:h val="0.766075814030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9-4707-944E-6634BCB79EFA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9-4707-944E-6634BCB79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Data'!$B$5:$K$5</c:f>
              <c:numCache>
                <c:formatCode>0%</c:formatCode>
                <c:ptCount val="10"/>
                <c:pt idx="0">
                  <c:v>0.19794584500466852</c:v>
                </c:pt>
                <c:pt idx="1">
                  <c:v>0.15804878048780488</c:v>
                </c:pt>
                <c:pt idx="2">
                  <c:v>0.15310077519379844</c:v>
                </c:pt>
                <c:pt idx="3">
                  <c:v>0.18778486782133091</c:v>
                </c:pt>
                <c:pt idx="4">
                  <c:v>0.21755368814192344</c:v>
                </c:pt>
                <c:pt idx="5">
                  <c:v>0.18564593301435406</c:v>
                </c:pt>
                <c:pt idx="6">
                  <c:v>0.16835699797160245</c:v>
                </c:pt>
                <c:pt idx="7">
                  <c:v>0.17617866004962779</c:v>
                </c:pt>
                <c:pt idx="8">
                  <c:v>0.19614147909967847</c:v>
                </c:pt>
                <c:pt idx="9">
                  <c:v>0.23661485319516407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39-4707-944E-6634BCB79EFA}"/>
            </c:ext>
          </c:extLst>
        </c:ser>
        <c:ser>
          <c:idx val="1"/>
          <c:order val="1"/>
          <c:tx>
            <c:strRef>
              <c:f>'Committed Trend Data'!$A$6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Data'!$B$6:$K$6</c:f>
              <c:numCache>
                <c:formatCode>0%</c:formatCode>
                <c:ptCount val="10"/>
                <c:pt idx="0">
                  <c:v>0.1484593837535014</c:v>
                </c:pt>
                <c:pt idx="1">
                  <c:v>0.17073170731707318</c:v>
                </c:pt>
                <c:pt idx="2">
                  <c:v>0.17829457364341086</c:v>
                </c:pt>
                <c:pt idx="3">
                  <c:v>0.15223336371923427</c:v>
                </c:pt>
                <c:pt idx="4">
                  <c:v>0.12324929971988796</c:v>
                </c:pt>
                <c:pt idx="5">
                  <c:v>0.11387559808612441</c:v>
                </c:pt>
                <c:pt idx="6">
                  <c:v>0.11156186612576065</c:v>
                </c:pt>
                <c:pt idx="7">
                  <c:v>0.11290322580645161</c:v>
                </c:pt>
                <c:pt idx="8">
                  <c:v>0.11897106109324759</c:v>
                </c:pt>
                <c:pt idx="9">
                  <c:v>0.12435233160621761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39-4707-944E-6634BCB7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430656"/>
        <c:axId val="79459392"/>
      </c:barChart>
      <c:catAx>
        <c:axId val="15943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9459392"/>
        <c:crosses val="autoZero"/>
        <c:auto val="1"/>
        <c:lblAlgn val="ctr"/>
        <c:lblOffset val="100"/>
        <c:noMultiLvlLbl val="0"/>
      </c:catAx>
      <c:valAx>
        <c:axId val="794593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94306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7.6032938630762742E-2"/>
          <c:w val="0.90511996906902215"/>
          <c:h val="0.8018083306202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01F-9B59-946298896388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01F-9B59-946298896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Data'!$B$5:$K$5</c:f>
              <c:numCache>
                <c:formatCode>0%</c:formatCode>
                <c:ptCount val="10"/>
                <c:pt idx="0">
                  <c:v>0.19794584500466852</c:v>
                </c:pt>
                <c:pt idx="1">
                  <c:v>0.15804878048780488</c:v>
                </c:pt>
                <c:pt idx="2">
                  <c:v>0.15310077519379844</c:v>
                </c:pt>
                <c:pt idx="3">
                  <c:v>0.18778486782133091</c:v>
                </c:pt>
                <c:pt idx="4">
                  <c:v>0.21755368814192344</c:v>
                </c:pt>
                <c:pt idx="5">
                  <c:v>0.18564593301435406</c:v>
                </c:pt>
                <c:pt idx="6">
                  <c:v>0.16835699797160245</c:v>
                </c:pt>
                <c:pt idx="7">
                  <c:v>0.17617866004962779</c:v>
                </c:pt>
                <c:pt idx="8">
                  <c:v>0.19614147909967847</c:v>
                </c:pt>
                <c:pt idx="9">
                  <c:v>0.23661485319516407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A1-401F-9B59-94629889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05280"/>
        <c:axId val="79461696"/>
      </c:barChart>
      <c:catAx>
        <c:axId val="15990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9461696"/>
        <c:crosses val="autoZero"/>
        <c:auto val="1"/>
        <c:lblAlgn val="ctr"/>
        <c:lblOffset val="100"/>
        <c:noMultiLvlLbl val="0"/>
      </c:catAx>
      <c:valAx>
        <c:axId val="794616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990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50079721343252E-2"/>
          <c:y val="7.6032938630762742E-2"/>
          <c:w val="0.91407744008634439"/>
          <c:h val="0.79540280247227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Data'!$A$6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C-4EF3-8DFA-D8370D3FF2F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C-4EF3-8DFA-D8370D3FF2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Data'!$B$6:$K$6</c:f>
              <c:numCache>
                <c:formatCode>0%</c:formatCode>
                <c:ptCount val="10"/>
                <c:pt idx="0">
                  <c:v>0.1484593837535014</c:v>
                </c:pt>
                <c:pt idx="1">
                  <c:v>0.17073170731707318</c:v>
                </c:pt>
                <c:pt idx="2">
                  <c:v>0.17829457364341086</c:v>
                </c:pt>
                <c:pt idx="3">
                  <c:v>0.15223336371923427</c:v>
                </c:pt>
                <c:pt idx="4">
                  <c:v>0.12324929971988796</c:v>
                </c:pt>
                <c:pt idx="5">
                  <c:v>0.11387559808612441</c:v>
                </c:pt>
                <c:pt idx="6">
                  <c:v>0.11156186612576065</c:v>
                </c:pt>
                <c:pt idx="7">
                  <c:v>0.11290322580645161</c:v>
                </c:pt>
                <c:pt idx="8">
                  <c:v>0.11897106109324759</c:v>
                </c:pt>
                <c:pt idx="9">
                  <c:v>0.12435233160621761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1C-4EF3-8DFA-D8370D3F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397376"/>
        <c:axId val="165749312"/>
      </c:barChart>
      <c:catAx>
        <c:axId val="15939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5749312"/>
        <c:crosses val="autoZero"/>
        <c:auto val="1"/>
        <c:lblAlgn val="ctr"/>
        <c:lblOffset val="100"/>
        <c:noMultiLvlLbl val="0"/>
      </c:catAx>
      <c:valAx>
        <c:axId val="165749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9397376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22693317181512E-2"/>
          <c:y val="7.6032938630762742E-2"/>
          <c:w val="0.90260486069049073"/>
          <c:h val="0.7658856981112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69-45D0-B338-7E1820E53EE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9-45D0-B338-7E1820E53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Data'!$B$8:$K$8</c:f>
              <c:numCache>
                <c:formatCode>0%</c:formatCode>
                <c:ptCount val="10"/>
                <c:pt idx="0">
                  <c:v>0.16433239962651727</c:v>
                </c:pt>
                <c:pt idx="1">
                  <c:v>0.18829268292682927</c:v>
                </c:pt>
                <c:pt idx="2">
                  <c:v>0.2005813953488372</c:v>
                </c:pt>
                <c:pt idx="3">
                  <c:v>0.20510483135824978</c:v>
                </c:pt>
                <c:pt idx="4">
                  <c:v>0.21195144724556489</c:v>
                </c:pt>
                <c:pt idx="5">
                  <c:v>0.26411483253588519</c:v>
                </c:pt>
                <c:pt idx="6">
                  <c:v>0.29411764705882354</c:v>
                </c:pt>
                <c:pt idx="7">
                  <c:v>0.29280397022332505</c:v>
                </c:pt>
                <c:pt idx="8">
                  <c:v>0.30385852090032156</c:v>
                </c:pt>
                <c:pt idx="9">
                  <c:v>0.25215889464594127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9-45D0-B338-7E1820E5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25760"/>
        <c:axId val="84108992"/>
      </c:barChart>
      <c:catAx>
        <c:axId val="15992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4108992"/>
        <c:crosses val="autoZero"/>
        <c:auto val="1"/>
        <c:lblAlgn val="ctr"/>
        <c:lblOffset val="100"/>
        <c:noMultiLvlLbl val="0"/>
      </c:catAx>
      <c:valAx>
        <c:axId val="84108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9925760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4.1752011766143501E-2"/>
          <c:w val="0.96902146055272498"/>
          <c:h val="0.831041220158834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Data'!$AD$4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Data'!$AD$5:$AD$14</c:f>
              <c:numCache>
                <c:formatCode>0.0</c:formatCode>
                <c:ptCount val="10"/>
                <c:pt idx="0">
                  <c:v>573.9</c:v>
                </c:pt>
                <c:pt idx="1">
                  <c:v>712.5</c:v>
                </c:pt>
                <c:pt idx="2">
                  <c:v>901.3</c:v>
                </c:pt>
                <c:pt idx="3">
                  <c:v>946.9</c:v>
                </c:pt>
                <c:pt idx="4">
                  <c:v>958.1</c:v>
                </c:pt>
                <c:pt idx="5">
                  <c:v>933</c:v>
                </c:pt>
                <c:pt idx="6">
                  <c:v>928</c:v>
                </c:pt>
                <c:pt idx="7">
                  <c:v>925</c:v>
                </c:pt>
                <c:pt idx="8">
                  <c:v>979</c:v>
                </c:pt>
                <c:pt idx="9">
                  <c:v>1018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3-43BE-A020-EB8545BE12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187832832"/>
        <c:axId val="107875712"/>
      </c:barChart>
      <c:catAx>
        <c:axId val="18783283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875712"/>
        <c:crosses val="autoZero"/>
        <c:auto val="0"/>
        <c:lblAlgn val="ctr"/>
        <c:lblOffset val="100"/>
        <c:noMultiLvlLbl val="0"/>
      </c:catAx>
      <c:valAx>
        <c:axId val="107875712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187832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One-Year Re-Adjudication/Conviction Rate for All Committed Programs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293251894915E-2"/>
          <c:y val="0.11016675120647125"/>
          <c:w val="0.90922253293104704"/>
          <c:h val="0.75809973875207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Recidivism!$C$4</c:f>
              <c:strCache>
                <c:ptCount val="1"/>
                <c:pt idx="0">
                  <c:v>Re-Adjudication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Recidivism!$A$5:$A$10</c:f>
              <c:strCache>
                <c:ptCount val="6"/>
                <c:pt idx="0">
                  <c:v>FY15</c:v>
                </c:pt>
                <c:pt idx="1">
                  <c:v>FY14</c:v>
                </c:pt>
                <c:pt idx="2">
                  <c:v>FY13</c:v>
                </c:pt>
                <c:pt idx="3">
                  <c:v>FY12</c:v>
                </c:pt>
                <c:pt idx="4">
                  <c:v>FY11</c:v>
                </c:pt>
                <c:pt idx="5">
                  <c:v>FY10</c:v>
                </c:pt>
              </c:strCache>
            </c:strRef>
          </c:cat>
          <c:val>
            <c:numRef>
              <c:f>Recidivism!$C$5:$C$10</c:f>
              <c:numCache>
                <c:formatCode>0.0%</c:formatCode>
                <c:ptCount val="6"/>
                <c:pt idx="0">
                  <c:v>0.16700000000000001</c:v>
                </c:pt>
                <c:pt idx="1">
                  <c:v>0.20799999999999999</c:v>
                </c:pt>
                <c:pt idx="2">
                  <c:v>0.217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A-4C32-ABC2-D4DE39B25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90903296"/>
        <c:axId val="107879168"/>
      </c:barChart>
      <c:catAx>
        <c:axId val="1909032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79168"/>
        <c:crosses val="autoZero"/>
        <c:auto val="1"/>
        <c:lblAlgn val="ctr"/>
        <c:lblOffset val="100"/>
        <c:noMultiLvlLbl val="0"/>
      </c:catAx>
      <c:valAx>
        <c:axId val="1078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032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095608943042714E-2"/>
          <c:y val="7.0339881757204598E-2"/>
          <c:w val="0.91190499453991614"/>
          <c:h val="0.74286400752936188"/>
        </c:manualLayout>
      </c:layout>
      <c:lineChart>
        <c:grouping val="standard"/>
        <c:varyColors val="0"/>
        <c:ser>
          <c:idx val="0"/>
          <c:order val="0"/>
          <c:tx>
            <c:strRef>
              <c:f>'LongTerm Trend Data'!$AO$4</c:f>
              <c:strCache>
                <c:ptCount val="1"/>
                <c:pt idx="0">
                  <c:v>Incarceration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EC-49A3-8BDF-159E6CE699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EC-49A3-8BDF-159E6CE699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EC-49A3-8BDF-159E6CE699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EC-49A3-8BDF-159E6CE6990E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'LongTerm Trend Data'!$AJ$6:$AJ$11</c:f>
              <c:strCache>
                <c:ptCount val="6"/>
                <c:pt idx="0">
                  <c:v> FY15: 1143 Releases </c:v>
                </c:pt>
                <c:pt idx="1">
                  <c:v> FY14: 1338 Releases </c:v>
                </c:pt>
                <c:pt idx="2">
                  <c:v> FY13: 1530 Releases </c:v>
                </c:pt>
                <c:pt idx="3">
                  <c:v> FY12: 1570 Releases </c:v>
                </c:pt>
                <c:pt idx="4">
                  <c:v> FY11: 1469 Releases </c:v>
                </c:pt>
                <c:pt idx="5">
                  <c:v> FY10: 1580 Releases </c:v>
                </c:pt>
              </c:strCache>
            </c:strRef>
          </c:cat>
          <c:val>
            <c:numRef>
              <c:f>'LongTerm Trend Data'!$AO$6:$AO$11</c:f>
              <c:numCache>
                <c:formatCode>0.0%</c:formatCode>
                <c:ptCount val="6"/>
                <c:pt idx="0">
                  <c:v>0.12773403324584426</c:v>
                </c:pt>
                <c:pt idx="1">
                  <c:v>0.16591928251121077</c:v>
                </c:pt>
                <c:pt idx="2">
                  <c:v>0.17058823529411765</c:v>
                </c:pt>
                <c:pt idx="3">
                  <c:v>0.16300000000000001</c:v>
                </c:pt>
                <c:pt idx="4">
                  <c:v>0.193</c:v>
                </c:pt>
                <c:pt idx="5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D2-41EE-9D57-F4D775461BC7}"/>
            </c:ext>
          </c:extLst>
        </c:ser>
        <c:ser>
          <c:idx val="1"/>
          <c:order val="1"/>
          <c:tx>
            <c:strRef>
              <c:f>'LongTerm Trend Data'!$AL$4</c:f>
              <c:strCache>
                <c:ptCount val="1"/>
                <c:pt idx="0">
                  <c:v>Conviction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EC-49A3-8BDF-159E6CE699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EC-49A3-8BDF-159E6CE699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EC-49A3-8BDF-159E6CE699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EC-49A3-8BDF-159E6CE6990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'LongTerm Trend Data'!$AJ$6:$AJ$11</c:f>
              <c:strCache>
                <c:ptCount val="6"/>
                <c:pt idx="0">
                  <c:v> FY15: 1143 Releases </c:v>
                </c:pt>
                <c:pt idx="1">
                  <c:v> FY14: 1338 Releases </c:v>
                </c:pt>
                <c:pt idx="2">
                  <c:v> FY13: 1530 Releases </c:v>
                </c:pt>
                <c:pt idx="3">
                  <c:v> FY12: 1570 Releases </c:v>
                </c:pt>
                <c:pt idx="4">
                  <c:v> FY11: 1469 Releases </c:v>
                </c:pt>
                <c:pt idx="5">
                  <c:v> FY10: 1580 Releases </c:v>
                </c:pt>
              </c:strCache>
            </c:strRef>
          </c:cat>
          <c:val>
            <c:numRef>
              <c:f>'LongTerm Trend Data'!$AL$6:$AL$11</c:f>
              <c:numCache>
                <c:formatCode>0.0%</c:formatCode>
                <c:ptCount val="6"/>
                <c:pt idx="0">
                  <c:v>0.16710411198600175</c:v>
                </c:pt>
                <c:pt idx="1">
                  <c:v>0.20777279521674141</c:v>
                </c:pt>
                <c:pt idx="2">
                  <c:v>0.21699346405228759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D2-41EE-9D57-F4D775461BC7}"/>
            </c:ext>
          </c:extLst>
        </c:ser>
        <c:ser>
          <c:idx val="2"/>
          <c:order val="2"/>
          <c:tx>
            <c:strRef>
              <c:f>'LongTerm Trend Data'!$AK$4</c:f>
              <c:strCache>
                <c:ptCount val="1"/>
                <c:pt idx="0">
                  <c:v>Arrest 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EC-49A3-8BDF-159E6CE699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EC-49A3-8BDF-159E6CE699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EC-49A3-8BDF-159E6CE699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EC-49A3-8BDF-159E6CE6990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'LongTerm Trend Data'!$AJ$6:$AJ$11</c:f>
              <c:strCache>
                <c:ptCount val="6"/>
                <c:pt idx="0">
                  <c:v> FY15: 1143 Releases </c:v>
                </c:pt>
                <c:pt idx="1">
                  <c:v> FY14: 1338 Releases </c:v>
                </c:pt>
                <c:pt idx="2">
                  <c:v> FY13: 1530 Releases </c:v>
                </c:pt>
                <c:pt idx="3">
                  <c:v> FY12: 1570 Releases </c:v>
                </c:pt>
                <c:pt idx="4">
                  <c:v> FY11: 1469 Releases </c:v>
                </c:pt>
                <c:pt idx="5">
                  <c:v> FY10: 1580 Releases </c:v>
                </c:pt>
              </c:strCache>
            </c:strRef>
          </c:cat>
          <c:val>
            <c:numRef>
              <c:f>'LongTerm Trend Data'!$AK$6:$AK$11</c:f>
              <c:numCache>
                <c:formatCode>0.0%</c:formatCode>
                <c:ptCount val="6"/>
                <c:pt idx="0">
                  <c:v>0.44094488188976377</c:v>
                </c:pt>
                <c:pt idx="1">
                  <c:v>0.45739910313901344</c:v>
                </c:pt>
                <c:pt idx="2">
                  <c:v>0.46928104575163399</c:v>
                </c:pt>
                <c:pt idx="3">
                  <c:v>0.47799999999999998</c:v>
                </c:pt>
                <c:pt idx="4">
                  <c:v>0.53500000000000003</c:v>
                </c:pt>
                <c:pt idx="5">
                  <c:v>0.52700000000000002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DD2-41EE-9D57-F4D775461BC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8509184"/>
        <c:axId val="161507584"/>
      </c:lineChart>
      <c:catAx>
        <c:axId val="1085091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1507584"/>
        <c:crosses val="autoZero"/>
        <c:auto val="1"/>
        <c:lblAlgn val="ctr"/>
        <c:lblOffset val="100"/>
        <c:noMultiLvlLbl val="0"/>
      </c:catAx>
      <c:valAx>
        <c:axId val="16150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850918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5539930255342459"/>
          <c:y val="1.0730716406237418E-2"/>
          <c:w val="0.47798407954480149"/>
          <c:h val="7.730411046227796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One-Year Re-Adjudication/Conviction Rate for DJS Facilities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28619528619528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485616278163255E-2"/>
          <c:y val="0.15780005341964271"/>
          <c:w val="0.90603011875990758"/>
          <c:h val="0.7104667003012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Recidivism!$E$4</c:f>
              <c:strCache>
                <c:ptCount val="1"/>
                <c:pt idx="0">
                  <c:v>Re-Adjudication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Recidivism!$A$5:$A$10</c:f>
              <c:strCache>
                <c:ptCount val="6"/>
                <c:pt idx="0">
                  <c:v>FY15</c:v>
                </c:pt>
                <c:pt idx="1">
                  <c:v>FY14</c:v>
                </c:pt>
                <c:pt idx="2">
                  <c:v>FY13</c:v>
                </c:pt>
                <c:pt idx="3">
                  <c:v>FY12</c:v>
                </c:pt>
                <c:pt idx="4">
                  <c:v>FY11</c:v>
                </c:pt>
                <c:pt idx="5">
                  <c:v>FY10</c:v>
                </c:pt>
              </c:strCache>
            </c:strRef>
          </c:cat>
          <c:val>
            <c:numRef>
              <c:f>Recidivism!$E$5:$E$10</c:f>
              <c:numCache>
                <c:formatCode>0.0%</c:formatCode>
                <c:ptCount val="6"/>
                <c:pt idx="0">
                  <c:v>0.17899999999999999</c:v>
                </c:pt>
                <c:pt idx="1">
                  <c:v>0.25</c:v>
                </c:pt>
                <c:pt idx="2">
                  <c:v>0.25600000000000001</c:v>
                </c:pt>
                <c:pt idx="3">
                  <c:v>0.254</c:v>
                </c:pt>
                <c:pt idx="4">
                  <c:v>0.25</c:v>
                </c:pt>
                <c:pt idx="5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C-4E4F-9081-B20A52322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08754432"/>
        <c:axId val="191477376"/>
      </c:barChart>
      <c:catAx>
        <c:axId val="10875443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77376"/>
        <c:crosses val="autoZero"/>
        <c:auto val="1"/>
        <c:lblAlgn val="ctr"/>
        <c:lblOffset val="100"/>
        <c:noMultiLvlLbl val="0"/>
      </c:catAx>
      <c:valAx>
        <c:axId val="19147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544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Resolved/ No Jurisdiction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Data'!$S$5:$S$14</c:f>
              <c:numCache>
                <c:formatCode>0%</c:formatCode>
                <c:ptCount val="10"/>
                <c:pt idx="0">
                  <c:v>0.36022296544035676</c:v>
                </c:pt>
                <c:pt idx="1">
                  <c:v>0.3245329693764395</c:v>
                </c:pt>
                <c:pt idx="2">
                  <c:v>0.29420658920897658</c:v>
                </c:pt>
                <c:pt idx="3">
                  <c:v>0.30631578947368421</c:v>
                </c:pt>
                <c:pt idx="4">
                  <c:v>0.35018335000151529</c:v>
                </c:pt>
                <c:pt idx="5">
                  <c:v>0.38137058101929294</c:v>
                </c:pt>
                <c:pt idx="6">
                  <c:v>0.39579439252336451</c:v>
                </c:pt>
                <c:pt idx="7">
                  <c:v>0.40618347903362473</c:v>
                </c:pt>
                <c:pt idx="8">
                  <c:v>0.38236157020752243</c:v>
                </c:pt>
                <c:pt idx="9">
                  <c:v>0.37065138744940063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C-4458-B4DE-73E67C03B177}"/>
            </c:ext>
          </c:extLst>
        </c:ser>
        <c:ser>
          <c:idx val="0"/>
          <c:order val="1"/>
          <c:tx>
            <c:strRef>
              <c:f>'LongTerm Trend Data'!$R$4</c:f>
              <c:strCache>
                <c:ptCount val="1"/>
                <c:pt idx="0">
                  <c:v>Informal (Pre-Court Diversion)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Data'!$R$5:$R$14</c:f>
              <c:numCache>
                <c:formatCode>0.0%</c:formatCode>
                <c:ptCount val="10"/>
                <c:pt idx="0">
                  <c:v>0.15785953177257525</c:v>
                </c:pt>
                <c:pt idx="1">
                  <c:v>0.16616906935084877</c:v>
                </c:pt>
                <c:pt idx="2">
                  <c:v>0.17201177781314658</c:v>
                </c:pt>
                <c:pt idx="3">
                  <c:v>0.17611615245009074</c:v>
                </c:pt>
                <c:pt idx="4">
                  <c:v>0.17068218322877837</c:v>
                </c:pt>
                <c:pt idx="5">
                  <c:v>0.17096018735362997</c:v>
                </c:pt>
                <c:pt idx="6">
                  <c:v>0.17410231185440236</c:v>
                </c:pt>
                <c:pt idx="7">
                  <c:v>0.17568768470870275</c:v>
                </c:pt>
                <c:pt idx="8">
                  <c:v>0.18532282355702467</c:v>
                </c:pt>
                <c:pt idx="9">
                  <c:v>0.20609343528169427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C-4458-B4DE-73E67C03B177}"/>
            </c:ext>
          </c:extLst>
        </c:ser>
        <c:ser>
          <c:idx val="2"/>
          <c:order val="2"/>
          <c:tx>
            <c:strRef>
              <c:f>'LongTerm Trend Data'!$Q$4</c:f>
              <c:strCache>
                <c:ptCount val="1"/>
                <c:pt idx="0">
                  <c:v>Formal Petition to State's Attorney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Data'!$Q$5:$Q$14</c:f>
              <c:numCache>
                <c:formatCode>0.0%</c:formatCode>
                <c:ptCount val="10"/>
                <c:pt idx="0">
                  <c:v>0.48191750278706802</c:v>
                </c:pt>
                <c:pt idx="1">
                  <c:v>0.50929796127271176</c:v>
                </c:pt>
                <c:pt idx="2">
                  <c:v>0.53378163297787684</c:v>
                </c:pt>
                <c:pt idx="3">
                  <c:v>0.51756805807622508</c:v>
                </c:pt>
                <c:pt idx="4">
                  <c:v>0.47913446676970634</c:v>
                </c:pt>
                <c:pt idx="5">
                  <c:v>0.44766923162707706</c:v>
                </c:pt>
                <c:pt idx="6">
                  <c:v>0.43010329562223315</c:v>
                </c:pt>
                <c:pt idx="7">
                  <c:v>0.4181288362576725</c:v>
                </c:pt>
                <c:pt idx="8">
                  <c:v>0.4323156062354529</c:v>
                </c:pt>
                <c:pt idx="9">
                  <c:v>0.4232551772689051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C-4458-B4DE-73E67C03B1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41861888"/>
        <c:axId val="165753344"/>
      </c:barChart>
      <c:catAx>
        <c:axId val="1418618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5753344"/>
        <c:crosses val="autoZero"/>
        <c:auto val="0"/>
        <c:lblAlgn val="ctr"/>
        <c:lblOffset val="100"/>
        <c:noMultiLvlLbl val="0"/>
      </c:catAx>
      <c:valAx>
        <c:axId val="1657533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4186188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4039889941293601"/>
          <c:y val="4.2594298354215201E-2"/>
          <c:w val="0.76974273143393301"/>
          <c:h val="8.07075059013849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3.9238485792821728E-2"/>
          <c:w val="0.91737944820850903"/>
          <c:h val="0.7739652768844234"/>
        </c:manualLayout>
      </c:layout>
      <c:lineChart>
        <c:grouping val="standard"/>
        <c:varyColors val="0"/>
        <c:ser>
          <c:idx val="0"/>
          <c:order val="0"/>
          <c:tx>
            <c:strRef>
              <c:f>'LongTerm Trend Data'!$AV$4</c:f>
              <c:strCache>
                <c:ptCount val="1"/>
                <c:pt idx="0">
                  <c:v>Incarceration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43-4CF7-8744-4346EEB306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43-4CF7-8744-4346EEB306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43-4CF7-8744-4346EEB306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43-4CF7-8744-4346EEB30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Data'!$AQ$6:$AQ$11</c:f>
              <c:strCache>
                <c:ptCount val="6"/>
                <c:pt idx="0">
                  <c:v> FY15: 2014 Placements </c:v>
                </c:pt>
                <c:pt idx="1">
                  <c:v> FY14: 2336 Placements </c:v>
                </c:pt>
                <c:pt idx="2">
                  <c:v> FY13: 2563 Placements </c:v>
                </c:pt>
                <c:pt idx="3">
                  <c:v> FY12: 2962 Placements </c:v>
                </c:pt>
                <c:pt idx="4">
                  <c:v> FY11: 3105 Placements </c:v>
                </c:pt>
                <c:pt idx="5">
                  <c:v> FY10: 3607 Placements </c:v>
                </c:pt>
              </c:strCache>
            </c:strRef>
          </c:cat>
          <c:val>
            <c:numRef>
              <c:f>'LongTerm Trend Data'!$AV$6:$AV$11</c:f>
              <c:numCache>
                <c:formatCode>0.0%</c:formatCode>
                <c:ptCount val="6"/>
                <c:pt idx="0">
                  <c:v>6.9513406156901686E-2</c:v>
                </c:pt>
                <c:pt idx="1">
                  <c:v>7.6626712328767124E-2</c:v>
                </c:pt>
                <c:pt idx="2">
                  <c:v>8.0374561061256344E-2</c:v>
                </c:pt>
                <c:pt idx="3">
                  <c:v>7.7650236326806218E-2</c:v>
                </c:pt>
                <c:pt idx="4">
                  <c:v>8.8888888888888892E-2</c:v>
                </c:pt>
                <c:pt idx="5">
                  <c:v>9.287496534516218E-2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0B-4BFB-B6D9-F18CA8C2BDEC}"/>
            </c:ext>
          </c:extLst>
        </c:ser>
        <c:ser>
          <c:idx val="1"/>
          <c:order val="1"/>
          <c:tx>
            <c:strRef>
              <c:f>'LongTerm Trend Data'!$AS$4</c:f>
              <c:strCache>
                <c:ptCount val="1"/>
                <c:pt idx="0">
                  <c:v>Conviction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43-4CF7-8744-4346EEB306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43-4CF7-8744-4346EEB306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43-4CF7-8744-4346EEB306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43-4CF7-8744-4346EEB30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Data'!$AQ$6:$AQ$11</c:f>
              <c:strCache>
                <c:ptCount val="6"/>
                <c:pt idx="0">
                  <c:v> FY15: 2014 Placements </c:v>
                </c:pt>
                <c:pt idx="1">
                  <c:v> FY14: 2336 Placements </c:v>
                </c:pt>
                <c:pt idx="2">
                  <c:v> FY13: 2563 Placements </c:v>
                </c:pt>
                <c:pt idx="3">
                  <c:v> FY12: 2962 Placements </c:v>
                </c:pt>
                <c:pt idx="4">
                  <c:v> FY11: 3105 Placements </c:v>
                </c:pt>
                <c:pt idx="5">
                  <c:v> FY10: 3607 Placements </c:v>
                </c:pt>
              </c:strCache>
            </c:strRef>
          </c:cat>
          <c:val>
            <c:numRef>
              <c:f>'LongTerm Trend Data'!$AS$6:$AS$11</c:f>
              <c:numCache>
                <c:formatCode>0.0%</c:formatCode>
                <c:ptCount val="6"/>
                <c:pt idx="0">
                  <c:v>0.17576961271102284</c:v>
                </c:pt>
                <c:pt idx="1">
                  <c:v>0.1896404109589041</c:v>
                </c:pt>
                <c:pt idx="2">
                  <c:v>0.18454935622317598</c:v>
                </c:pt>
                <c:pt idx="3">
                  <c:v>0.16002700877785281</c:v>
                </c:pt>
                <c:pt idx="4">
                  <c:v>0.19420289855072465</c:v>
                </c:pt>
                <c:pt idx="5">
                  <c:v>0.19157194344330469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0B-4BFB-B6D9-F18CA8C2BDEC}"/>
            </c:ext>
          </c:extLst>
        </c:ser>
        <c:ser>
          <c:idx val="2"/>
          <c:order val="2"/>
          <c:tx>
            <c:strRef>
              <c:f>'LongTerm Trend Data'!$AR$4</c:f>
              <c:strCache>
                <c:ptCount val="1"/>
                <c:pt idx="0">
                  <c:v>Arrest 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43-4CF7-8744-4346EEB306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43-4CF7-8744-4346EEB306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43-4CF7-8744-4346EEB306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43-4CF7-8744-4346EEB30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Data'!$AQ$6:$AQ$11</c:f>
              <c:strCache>
                <c:ptCount val="6"/>
                <c:pt idx="0">
                  <c:v> FY15: 2014 Placements </c:v>
                </c:pt>
                <c:pt idx="1">
                  <c:v> FY14: 2336 Placements </c:v>
                </c:pt>
                <c:pt idx="2">
                  <c:v> FY13: 2563 Placements </c:v>
                </c:pt>
                <c:pt idx="3">
                  <c:v> FY12: 2962 Placements </c:v>
                </c:pt>
                <c:pt idx="4">
                  <c:v> FY11: 3105 Placements </c:v>
                </c:pt>
                <c:pt idx="5">
                  <c:v> FY10: 3607 Placements </c:v>
                </c:pt>
              </c:strCache>
            </c:strRef>
          </c:cat>
          <c:val>
            <c:numRef>
              <c:f>'LongTerm Trend Data'!$AR$6:$AR$11</c:f>
              <c:numCache>
                <c:formatCode>0.0%</c:formatCode>
                <c:ptCount val="6"/>
                <c:pt idx="0">
                  <c:v>0.40218470705064546</c:v>
                </c:pt>
                <c:pt idx="1">
                  <c:v>0.4083904109589041</c:v>
                </c:pt>
                <c:pt idx="2">
                  <c:v>0.39484978540772531</c:v>
                </c:pt>
                <c:pt idx="3">
                  <c:v>0.38116137744767048</c:v>
                </c:pt>
                <c:pt idx="4">
                  <c:v>0.43317230273752011</c:v>
                </c:pt>
                <c:pt idx="5">
                  <c:v>0.4449681175492099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0B-4BFB-B6D9-F18CA8C2BDE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2193536"/>
        <c:axId val="107891520"/>
      </c:lineChart>
      <c:catAx>
        <c:axId val="19219353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891520"/>
        <c:crosses val="autoZero"/>
        <c:auto val="1"/>
        <c:lblAlgn val="ctr"/>
        <c:lblOffset val="100"/>
        <c:noMultiLvlLbl val="0"/>
      </c:catAx>
      <c:valAx>
        <c:axId val="1078915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921935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9924515210055267"/>
          <c:y val="2.38504868057033E-2"/>
          <c:w val="0.42323955399735619"/>
          <c:h val="0.1062657414035366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0.14792821767905501"/>
          <c:w val="0.843500473364583"/>
          <c:h val="0.737226988204992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Data'!$V$5:$V$14</c:f>
              <c:numCache>
                <c:formatCode>0.0</c:formatCode>
                <c:ptCount val="10"/>
                <c:pt idx="0">
                  <c:v>145.80000000000001</c:v>
                </c:pt>
                <c:pt idx="1">
                  <c:v>172</c:v>
                </c:pt>
                <c:pt idx="2">
                  <c:v>188.2</c:v>
                </c:pt>
                <c:pt idx="3">
                  <c:v>223.8</c:v>
                </c:pt>
                <c:pt idx="4">
                  <c:v>262.92153726472463</c:v>
                </c:pt>
                <c:pt idx="5">
                  <c:v>256.08649353120097</c:v>
                </c:pt>
                <c:pt idx="6">
                  <c:v>272.80232115677177</c:v>
                </c:pt>
                <c:pt idx="7">
                  <c:v>274.91413622526721</c:v>
                </c:pt>
                <c:pt idx="8">
                  <c:v>269.53166932301269</c:v>
                </c:pt>
                <c:pt idx="9">
                  <c:v>273.93287480974135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D60-AD16-67F322BB864E}"/>
            </c:ext>
          </c:extLst>
        </c:ser>
        <c:ser>
          <c:idx val="0"/>
          <c:order val="1"/>
          <c:tx>
            <c:strRef>
              <c:f>'LongTerm Trend Data'!$Y$4</c:f>
              <c:strCache>
                <c:ptCount val="1"/>
                <c:pt idx="0">
                  <c:v>Pending Placement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Data'!$Y$5:$Y$14</c:f>
              <c:numCache>
                <c:formatCode>0.0</c:formatCode>
                <c:ptCount val="10"/>
                <c:pt idx="0">
                  <c:v>59.8</c:v>
                </c:pt>
                <c:pt idx="1">
                  <c:v>65.8</c:v>
                </c:pt>
                <c:pt idx="2">
                  <c:v>83.8</c:v>
                </c:pt>
                <c:pt idx="3">
                  <c:v>111.4</c:v>
                </c:pt>
                <c:pt idx="4">
                  <c:v>167.1</c:v>
                </c:pt>
                <c:pt idx="5">
                  <c:v>198.3</c:v>
                </c:pt>
                <c:pt idx="6">
                  <c:v>177.4</c:v>
                </c:pt>
                <c:pt idx="7">
                  <c:v>138.9</c:v>
                </c:pt>
                <c:pt idx="8">
                  <c:v>146.9</c:v>
                </c:pt>
                <c:pt idx="9">
                  <c:v>182.6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DF-4D60-AD16-67F322BB864E}"/>
            </c:ext>
          </c:extLst>
        </c:ser>
        <c:ser>
          <c:idx val="1"/>
          <c:order val="2"/>
          <c:tx>
            <c:strRef>
              <c:f>'LongTerm Trend Data'!$AA$4</c:f>
              <c:strCache>
                <c:ptCount val="1"/>
                <c:pt idx="0">
                  <c:v>Adult Hold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Data'!$AA$5:$AA$14</c:f>
              <c:numCache>
                <c:formatCode>#,##0.0</c:formatCode>
                <c:ptCount val="10"/>
                <c:pt idx="0">
                  <c:v>72.400000000000006</c:v>
                </c:pt>
                <c:pt idx="1">
                  <c:v>47.7</c:v>
                </c:pt>
                <c:pt idx="2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DF-4D60-AD16-67F322BB864E}"/>
            </c:ext>
          </c:extLst>
        </c:ser>
        <c:ser>
          <c:idx val="3"/>
          <c:order val="3"/>
          <c:tx>
            <c:v>Total ADP</c:v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41967311487139E-3"/>
                  <c:y val="0.154822451429671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DF-4D60-AD16-67F322BB864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Data'!$AB$5:$AB$14</c:f>
              <c:numCache>
                <c:formatCode>#,##0</c:formatCode>
                <c:ptCount val="10"/>
                <c:pt idx="0">
                  <c:v>278</c:v>
                </c:pt>
                <c:pt idx="1">
                  <c:v>285.5</c:v>
                </c:pt>
                <c:pt idx="2">
                  <c:v>308.89999999999998</c:v>
                </c:pt>
                <c:pt idx="3">
                  <c:v>335.20000000000005</c:v>
                </c:pt>
                <c:pt idx="4">
                  <c:v>430.02153726472466</c:v>
                </c:pt>
                <c:pt idx="5">
                  <c:v>454.38649353120098</c:v>
                </c:pt>
                <c:pt idx="6">
                  <c:v>450.20232115677175</c:v>
                </c:pt>
                <c:pt idx="7">
                  <c:v>413.81413622526725</c:v>
                </c:pt>
                <c:pt idx="8">
                  <c:v>416.43166932301267</c:v>
                </c:pt>
                <c:pt idx="9">
                  <c:v>456.53287480974132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D60-AD16-67F322BB86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48313088"/>
        <c:axId val="141626752"/>
      </c:barChart>
      <c:catAx>
        <c:axId val="1483130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41626752"/>
        <c:crosses val="autoZero"/>
        <c:auto val="0"/>
        <c:lblAlgn val="ctr"/>
        <c:lblOffset val="100"/>
        <c:noMultiLvlLbl val="0"/>
      </c:catAx>
      <c:valAx>
        <c:axId val="141626752"/>
        <c:scaling>
          <c:orientation val="minMax"/>
          <c:max val="5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48313088"/>
        <c:crosses val="max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07995136971515"/>
          <c:y val="2.10628960232697E-2"/>
          <c:w val="0.84566626141429302"/>
          <c:h val="9.2210426503847295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03E-2"/>
          <c:w val="0.90031865518276499"/>
          <c:h val="0.8304382023708900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Data'!$V$5:$V$14</c:f>
              <c:numCache>
                <c:formatCode>0.0</c:formatCode>
                <c:ptCount val="10"/>
                <c:pt idx="0">
                  <c:v>145.80000000000001</c:v>
                </c:pt>
                <c:pt idx="1">
                  <c:v>172</c:v>
                </c:pt>
                <c:pt idx="2">
                  <c:v>188.2</c:v>
                </c:pt>
                <c:pt idx="3">
                  <c:v>223.8</c:v>
                </c:pt>
                <c:pt idx="4">
                  <c:v>262.92153726472463</c:v>
                </c:pt>
                <c:pt idx="5">
                  <c:v>256.08649353120097</c:v>
                </c:pt>
                <c:pt idx="6">
                  <c:v>272.80232115677177</c:v>
                </c:pt>
                <c:pt idx="7">
                  <c:v>274.91413622526721</c:v>
                </c:pt>
                <c:pt idx="8">
                  <c:v>269.53166932301269</c:v>
                </c:pt>
                <c:pt idx="9">
                  <c:v>273.93287480974135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1-47EF-876E-A86930EB04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41894656"/>
        <c:axId val="165756224"/>
      </c:barChart>
      <c:catAx>
        <c:axId val="14189465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5756224"/>
        <c:crosses val="autoZero"/>
        <c:auto val="0"/>
        <c:lblAlgn val="ctr"/>
        <c:lblOffset val="100"/>
        <c:noMultiLvlLbl val="0"/>
      </c:catAx>
      <c:valAx>
        <c:axId val="165756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4189465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03E-2"/>
          <c:w val="0.90031865518276499"/>
          <c:h val="0.8304382023708900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Data'!$Y$4</c:f>
              <c:strCache>
                <c:ptCount val="1"/>
                <c:pt idx="0">
                  <c:v>Pending Placement ADP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Data'!$Y$5:$Y$14</c:f>
              <c:numCache>
                <c:formatCode>0.0</c:formatCode>
                <c:ptCount val="10"/>
                <c:pt idx="0">
                  <c:v>59.8</c:v>
                </c:pt>
                <c:pt idx="1">
                  <c:v>65.8</c:v>
                </c:pt>
                <c:pt idx="2">
                  <c:v>83.8</c:v>
                </c:pt>
                <c:pt idx="3">
                  <c:v>111.4</c:v>
                </c:pt>
                <c:pt idx="4">
                  <c:v>167.1</c:v>
                </c:pt>
                <c:pt idx="5">
                  <c:v>198.3</c:v>
                </c:pt>
                <c:pt idx="6">
                  <c:v>177.4</c:v>
                </c:pt>
                <c:pt idx="7">
                  <c:v>138.9</c:v>
                </c:pt>
                <c:pt idx="8">
                  <c:v>146.9</c:v>
                </c:pt>
                <c:pt idx="9">
                  <c:v>182.6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D-495A-8E94-3034C758BD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46700288"/>
        <c:axId val="155666688"/>
      </c:barChart>
      <c:catAx>
        <c:axId val="1467002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55666688"/>
        <c:crosses val="autoZero"/>
        <c:auto val="0"/>
        <c:lblAlgn val="ctr"/>
        <c:lblOffset val="100"/>
        <c:noMultiLvlLbl val="0"/>
      </c:catAx>
      <c:valAx>
        <c:axId val="1556666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4670028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51554616217499E-2"/>
          <c:y val="9.0351122776319612E-2"/>
          <c:w val="0.82674686497521133"/>
          <c:h val="0.79834645669291338"/>
        </c:manualLayout>
      </c:layout>
      <c:lineChart>
        <c:grouping val="standard"/>
        <c:varyColors val="0"/>
        <c:ser>
          <c:idx val="3"/>
          <c:order val="0"/>
          <c:tx>
            <c:strRef>
              <c:f>'Det Offense Trend Data'!$C$3</c:f>
              <c:strCache>
                <c:ptCount val="1"/>
                <c:pt idx="0">
                  <c:v>Crime of Violence:  -19%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A6-4B11-BCCD-FF1ACA7CC177}"/>
                </c:ext>
              </c:extLst>
            </c:dLbl>
            <c:dLbl>
              <c:idx val="9"/>
              <c:layout>
                <c:manualLayout>
                  <c:x val="-4.1666666666666664E-2"/>
                  <c:y val="-1.8115942028985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A6-4B11-BCCD-FF1ACA7CC1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Data'!$D$3:$M$3</c:f>
              <c:numCache>
                <c:formatCode>_(* #,##0_);_(* \(#,##0\);_(* "-"??_);_(@_)</c:formatCode>
                <c:ptCount val="10"/>
                <c:pt idx="0" formatCode="General">
                  <c:v>1033</c:v>
                </c:pt>
                <c:pt idx="1">
                  <c:v>1066</c:v>
                </c:pt>
                <c:pt idx="2">
                  <c:v>1184</c:v>
                </c:pt>
                <c:pt idx="3">
                  <c:v>1541</c:v>
                </c:pt>
                <c:pt idx="4">
                  <c:v>1436</c:v>
                </c:pt>
                <c:pt idx="5">
                  <c:v>1516</c:v>
                </c:pt>
                <c:pt idx="6">
                  <c:v>1570</c:v>
                </c:pt>
                <c:pt idx="7">
                  <c:v>1514</c:v>
                </c:pt>
                <c:pt idx="8">
                  <c:v>1402</c:v>
                </c:pt>
                <c:pt idx="9">
                  <c:v>1278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C2D-4399-8646-65E246AD3687}"/>
            </c:ext>
          </c:extLst>
        </c:ser>
        <c:ser>
          <c:idx val="2"/>
          <c:order val="1"/>
          <c:tx>
            <c:strRef>
              <c:f>'Det Offense Trend Data'!$C$4</c:f>
              <c:strCache>
                <c:ptCount val="1"/>
                <c:pt idx="0">
                  <c:v>Non-Violent Felony:  -64%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A6-4B11-BCCD-FF1ACA7CC177}"/>
                </c:ext>
              </c:extLst>
            </c:dLbl>
            <c:dLbl>
              <c:idx val="9"/>
              <c:layout>
                <c:manualLayout>
                  <c:x val="-4.1666666666666664E-2"/>
                  <c:y val="-5.43478260869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A6-4B11-BCCD-FF1ACA7CC1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Data'!$D$4:$M$4</c:f>
              <c:numCache>
                <c:formatCode>_(* #,##0_);_(* \(#,##0\);_(* "-"??_);_(@_)</c:formatCode>
                <c:ptCount val="10"/>
                <c:pt idx="0" formatCode="General">
                  <c:v>584</c:v>
                </c:pt>
                <c:pt idx="1">
                  <c:v>646</c:v>
                </c:pt>
                <c:pt idx="2">
                  <c:v>801</c:v>
                </c:pt>
                <c:pt idx="3">
                  <c:v>1009</c:v>
                </c:pt>
                <c:pt idx="4">
                  <c:v>1216</c:v>
                </c:pt>
                <c:pt idx="5">
                  <c:v>1322</c:v>
                </c:pt>
                <c:pt idx="6">
                  <c:v>1693</c:v>
                </c:pt>
                <c:pt idx="7">
                  <c:v>1979</c:v>
                </c:pt>
                <c:pt idx="8">
                  <c:v>1983</c:v>
                </c:pt>
                <c:pt idx="9">
                  <c:v>1603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C2D-4399-8646-65E246AD3687}"/>
            </c:ext>
          </c:extLst>
        </c:ser>
        <c:ser>
          <c:idx val="1"/>
          <c:order val="2"/>
          <c:tx>
            <c:strRef>
              <c:f>'Det Offense Trend Data'!$C$5</c:f>
              <c:strCache>
                <c:ptCount val="1"/>
                <c:pt idx="0">
                  <c:v>Misdemeanor:  -44%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A6-4B11-BCCD-FF1ACA7CC177}"/>
                </c:ext>
              </c:extLst>
            </c:dLbl>
            <c:dLbl>
              <c:idx val="9"/>
              <c:layout>
                <c:manualLayout>
                  <c:x val="-2.3148148148148147E-2"/>
                  <c:y val="-6.884057971014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A6-4B11-BCCD-FF1ACA7CC1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Data'!$D$5:$M$5</c:f>
              <c:numCache>
                <c:formatCode>_(* #,##0_);_(* \(#,##0\);_(* "-"??_);_(@_)</c:formatCode>
                <c:ptCount val="10"/>
                <c:pt idx="0" formatCode="General">
                  <c:v>1542</c:v>
                </c:pt>
                <c:pt idx="1">
                  <c:v>1880</c:v>
                </c:pt>
                <c:pt idx="2">
                  <c:v>2238</c:v>
                </c:pt>
                <c:pt idx="3">
                  <c:v>2845</c:v>
                </c:pt>
                <c:pt idx="4">
                  <c:v>3155</c:v>
                </c:pt>
                <c:pt idx="5">
                  <c:v>3011</c:v>
                </c:pt>
                <c:pt idx="6">
                  <c:v>3227</c:v>
                </c:pt>
                <c:pt idx="7">
                  <c:v>3060</c:v>
                </c:pt>
                <c:pt idx="8">
                  <c:v>2894</c:v>
                </c:pt>
                <c:pt idx="9">
                  <c:v>2736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C2D-4399-8646-65E246AD3687}"/>
            </c:ext>
          </c:extLst>
        </c:ser>
        <c:ser>
          <c:idx val="4"/>
          <c:order val="3"/>
          <c:tx>
            <c:strRef>
              <c:f>'Det Offense Trend Data'!$C$6</c:f>
              <c:strCache>
                <c:ptCount val="1"/>
                <c:pt idx="0">
                  <c:v>Traffic, Status, Ordinance, Other:  -65%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A6-4B11-BCCD-FF1ACA7CC177}"/>
                </c:ext>
              </c:extLst>
            </c:dLbl>
            <c:dLbl>
              <c:idx val="9"/>
              <c:layout>
                <c:manualLayout>
                  <c:x val="-3.2407407407407406E-2"/>
                  <c:y val="-3.985507246376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A6-4B11-BCCD-FF1ACA7CC1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Data'!$D$6:$M$6</c:f>
              <c:numCache>
                <c:formatCode>_(* #,##0_);_(* \(#,##0\);_(* "-"??_);_(@_)</c:formatCode>
                <c:ptCount val="10"/>
                <c:pt idx="0">
                  <c:v>97</c:v>
                </c:pt>
                <c:pt idx="1">
                  <c:v>121</c:v>
                </c:pt>
                <c:pt idx="2">
                  <c:v>145</c:v>
                </c:pt>
                <c:pt idx="3">
                  <c:v>196</c:v>
                </c:pt>
                <c:pt idx="4">
                  <c:v>223</c:v>
                </c:pt>
                <c:pt idx="5">
                  <c:v>196</c:v>
                </c:pt>
                <c:pt idx="6">
                  <c:v>264</c:v>
                </c:pt>
                <c:pt idx="7">
                  <c:v>318</c:v>
                </c:pt>
                <c:pt idx="8">
                  <c:v>272</c:v>
                </c:pt>
                <c:pt idx="9">
                  <c:v>280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C2D-4399-8646-65E246AD3687}"/>
            </c:ext>
          </c:extLst>
        </c:ser>
        <c:ser>
          <c:idx val="0"/>
          <c:order val="4"/>
          <c:tx>
            <c:strRef>
              <c:f>'Det Offense Trend Data'!$C$7</c:f>
              <c:strCache>
                <c:ptCount val="1"/>
                <c:pt idx="0">
                  <c:v> Total:  -45%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Data'!$D$7:$M$7</c:f>
              <c:numCache>
                <c:formatCode>_(* #,##0_);_(* \(#,##0\);_(* "-"??_);_(@_)</c:formatCode>
                <c:ptCount val="10"/>
                <c:pt idx="0">
                  <c:v>3256</c:v>
                </c:pt>
                <c:pt idx="1">
                  <c:v>3713</c:v>
                </c:pt>
                <c:pt idx="2">
                  <c:v>4368</c:v>
                </c:pt>
                <c:pt idx="3">
                  <c:v>5591</c:v>
                </c:pt>
                <c:pt idx="4">
                  <c:v>6030</c:v>
                </c:pt>
                <c:pt idx="5">
                  <c:v>6045</c:v>
                </c:pt>
                <c:pt idx="6">
                  <c:v>6754</c:v>
                </c:pt>
                <c:pt idx="7">
                  <c:v>6871</c:v>
                </c:pt>
                <c:pt idx="8">
                  <c:v>6551</c:v>
                </c:pt>
                <c:pt idx="9">
                  <c:v>5897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C2D-4399-8646-65E246AD3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79648"/>
        <c:axId val="155668992"/>
      </c:lineChart>
      <c:catAx>
        <c:axId val="14837964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668992"/>
        <c:crosses val="autoZero"/>
        <c:auto val="1"/>
        <c:lblAlgn val="ctr"/>
        <c:lblOffset val="100"/>
        <c:noMultiLvlLbl val="0"/>
      </c:catAx>
      <c:valAx>
        <c:axId val="155668992"/>
        <c:scaling>
          <c:orientation val="minMax"/>
          <c:max val="35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837964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568660688247302"/>
          <c:y val="0"/>
          <c:w val="0.32878985612909495"/>
          <c:h val="0.3537883667199280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51554616217499E-2"/>
          <c:y val="4.2718385636779023E-2"/>
          <c:w val="0.91829392247587038"/>
          <c:h val="0.878562682247904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'Det Offense Trend Data'!$C$8</c:f>
              <c:strCache>
                <c:ptCount val="1"/>
                <c:pt idx="0">
                  <c:v>Crime of Violence:  + 46%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Data'!$D$8:$M$8</c:f>
              <c:numCache>
                <c:formatCode>0%</c:formatCode>
                <c:ptCount val="10"/>
                <c:pt idx="0">
                  <c:v>0.31726044226044225</c:v>
                </c:pt>
                <c:pt idx="1">
                  <c:v>0.28709938055480744</c:v>
                </c:pt>
                <c:pt idx="2">
                  <c:v>0.27106227106227104</c:v>
                </c:pt>
                <c:pt idx="3">
                  <c:v>0.27562153460919336</c:v>
                </c:pt>
                <c:pt idx="4">
                  <c:v>0.23814262023217247</c:v>
                </c:pt>
                <c:pt idx="5">
                  <c:v>0.25078577336641855</c:v>
                </c:pt>
                <c:pt idx="6">
                  <c:v>0.23245484157536275</c:v>
                </c:pt>
                <c:pt idx="7">
                  <c:v>0.2203463833503129</c:v>
                </c:pt>
                <c:pt idx="8">
                  <c:v>0.21401312776675316</c:v>
                </c:pt>
                <c:pt idx="9">
                  <c:v>0.21672036628794303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8-4D89-84AD-EC93EE821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46673152"/>
        <c:axId val="155671872"/>
      </c:barChart>
      <c:catAx>
        <c:axId val="14667315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671872"/>
        <c:crosses val="autoZero"/>
        <c:auto val="1"/>
        <c:lblAlgn val="ctr"/>
        <c:lblOffset val="100"/>
        <c:noMultiLvlLbl val="0"/>
      </c:catAx>
      <c:valAx>
        <c:axId val="1556718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73152"/>
        <c:crosses val="max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73393603577339E-2"/>
          <c:y val="4.0998277613249652E-2"/>
          <c:w val="0.91684018664333622"/>
          <c:h val="0.86848542347520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Data'!$A$9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2151258881735717E-7"/>
                  <c:y val="3.83638279471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85-42D4-A315-4AAFE40681C9}"/>
                </c:ext>
              </c:extLst>
            </c:dLbl>
            <c:dLbl>
              <c:idx val="1"/>
              <c:layout>
                <c:manualLayout>
                  <c:x val="2.7780208029550731E-3"/>
                  <c:y val="1.160157021943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85-42D4-A315-4AAFE40681C9}"/>
                </c:ext>
              </c:extLst>
            </c:dLbl>
            <c:dLbl>
              <c:idx val="2"/>
              <c:layout>
                <c:manualLayout>
                  <c:x val="-9.2580441333722178E-4"/>
                  <c:y val="1.160131975375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85-42D4-A315-4AAFE40681C9}"/>
                </c:ext>
              </c:extLst>
            </c:dLbl>
            <c:dLbl>
              <c:idx val="3"/>
              <c:layout>
                <c:manualLayout>
                  <c:x val="1.543331389131914E-3"/>
                  <c:y val="5.2397419902954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85-42D4-A315-4AAFE40681C9}"/>
                </c:ext>
              </c:extLst>
            </c:dLbl>
            <c:dLbl>
              <c:idx val="4"/>
              <c:layout>
                <c:manualLayout>
                  <c:x val="0"/>
                  <c:y val="-4.5843509750228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85-42D4-A315-4AAFE40681C9}"/>
                </c:ext>
              </c:extLst>
            </c:dLbl>
            <c:dLbl>
              <c:idx val="5"/>
              <c:layout>
                <c:manualLayout>
                  <c:x val="0"/>
                  <c:y val="-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85-42D4-A315-4AAFE40681C9}"/>
                </c:ext>
              </c:extLst>
            </c:dLbl>
            <c:dLbl>
              <c:idx val="6"/>
              <c:layout>
                <c:manualLayout>
                  <c:x val="2.7778992903664821E-3"/>
                  <c:y val="5.2397419902954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85-42D4-A315-4AAFE40681C9}"/>
                </c:ext>
              </c:extLst>
            </c:dLbl>
            <c:dLbl>
              <c:idx val="7"/>
              <c:layout>
                <c:manualLayout>
                  <c:x val="0"/>
                  <c:y val="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85-42D4-A315-4AAFE40681C9}"/>
                </c:ext>
              </c:extLst>
            </c:dLbl>
            <c:dLbl>
              <c:idx val="8"/>
              <c:layout>
                <c:manualLayout>
                  <c:x val="1.5433313891318858E-3"/>
                  <c:y val="5.2397419902954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85-42D4-A315-4AAFE40681C9}"/>
                </c:ext>
              </c:extLst>
            </c:dLbl>
            <c:dLbl>
              <c:idx val="9"/>
              <c:layout>
                <c:manualLayout>
                  <c:x val="4.3212306794983956E-3"/>
                  <c:y val="7.0172969092785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85-42D4-A315-4AAFE4068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Data'!$D$9:$M$9</c:f>
              <c:numCache>
                <c:formatCode>0%</c:formatCode>
                <c:ptCount val="10"/>
                <c:pt idx="0">
                  <c:v>0.17936117936117937</c:v>
                </c:pt>
                <c:pt idx="1">
                  <c:v>0.17398330191220038</c:v>
                </c:pt>
                <c:pt idx="2">
                  <c:v>0.18337912087912087</c:v>
                </c:pt>
                <c:pt idx="3">
                  <c:v>0.18046861026649974</c:v>
                </c:pt>
                <c:pt idx="4">
                  <c:v>0.20165837479270315</c:v>
                </c:pt>
                <c:pt idx="5">
                  <c:v>0.21869313482216707</c:v>
                </c:pt>
                <c:pt idx="6">
                  <c:v>0.25066627183891027</c:v>
                </c:pt>
                <c:pt idx="7">
                  <c:v>0.28802212196186872</c:v>
                </c:pt>
                <c:pt idx="8">
                  <c:v>0.30270187757594258</c:v>
                </c:pt>
                <c:pt idx="9">
                  <c:v>0.27183313549262339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85-42D4-A315-4AAFE4068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48380672"/>
        <c:axId val="164005568"/>
      </c:barChart>
      <c:catAx>
        <c:axId val="14838067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4005568"/>
        <c:crosses val="autoZero"/>
        <c:auto val="1"/>
        <c:lblAlgn val="ctr"/>
        <c:lblOffset val="100"/>
        <c:noMultiLvlLbl val="0"/>
      </c:catAx>
      <c:valAx>
        <c:axId val="1640055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48380672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027510450082629E-2"/>
          <c:y val="0.10274880598941526"/>
          <c:w val="0.93199718090794204"/>
          <c:h val="0.81592121681511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Data'!$A$8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Data'!$D$8:$M$8</c:f>
              <c:numCache>
                <c:formatCode>0%</c:formatCode>
                <c:ptCount val="10"/>
                <c:pt idx="0">
                  <c:v>0.31726044226044225</c:v>
                </c:pt>
                <c:pt idx="1">
                  <c:v>0.28709938055480744</c:v>
                </c:pt>
                <c:pt idx="2">
                  <c:v>0.27106227106227104</c:v>
                </c:pt>
                <c:pt idx="3">
                  <c:v>0.27562153460919336</c:v>
                </c:pt>
                <c:pt idx="4">
                  <c:v>0.23814262023217247</c:v>
                </c:pt>
                <c:pt idx="5">
                  <c:v>0.25078577336641855</c:v>
                </c:pt>
                <c:pt idx="6">
                  <c:v>0.23245484157536275</c:v>
                </c:pt>
                <c:pt idx="7">
                  <c:v>0.2203463833503129</c:v>
                </c:pt>
                <c:pt idx="8">
                  <c:v>0.21401312776675316</c:v>
                </c:pt>
                <c:pt idx="9">
                  <c:v>0.21672036628794303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B-43CE-B16D-25B87719C9A5}"/>
            </c:ext>
          </c:extLst>
        </c:ser>
        <c:ser>
          <c:idx val="1"/>
          <c:order val="1"/>
          <c:tx>
            <c:strRef>
              <c:f>'Det Offense Trend Data'!$A$9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Data'!$D$2:$M$2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Data'!$D$9:$M$9</c:f>
              <c:numCache>
                <c:formatCode>0%</c:formatCode>
                <c:ptCount val="10"/>
                <c:pt idx="0">
                  <c:v>0.17936117936117937</c:v>
                </c:pt>
                <c:pt idx="1">
                  <c:v>0.17398330191220038</c:v>
                </c:pt>
                <c:pt idx="2">
                  <c:v>0.18337912087912087</c:v>
                </c:pt>
                <c:pt idx="3">
                  <c:v>0.18046861026649974</c:v>
                </c:pt>
                <c:pt idx="4">
                  <c:v>0.20165837479270315</c:v>
                </c:pt>
                <c:pt idx="5">
                  <c:v>0.21869313482216707</c:v>
                </c:pt>
                <c:pt idx="6">
                  <c:v>0.25066627183891027</c:v>
                </c:pt>
                <c:pt idx="7">
                  <c:v>0.28802212196186872</c:v>
                </c:pt>
                <c:pt idx="8">
                  <c:v>0.30270187757594258</c:v>
                </c:pt>
                <c:pt idx="9">
                  <c:v>0.27183313549262339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B-43CE-B16D-25B87719C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9590016"/>
        <c:axId val="164007296"/>
      </c:barChart>
      <c:catAx>
        <c:axId val="1495900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4007296"/>
        <c:crosses val="autoZero"/>
        <c:auto val="1"/>
        <c:lblAlgn val="ctr"/>
        <c:lblOffset val="100"/>
        <c:noMultiLvlLbl val="0"/>
      </c:catAx>
      <c:valAx>
        <c:axId val="164007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49590016"/>
        <c:crosses val="max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F397865-3A25-4A79-823A-5EFD4A34E9E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CCBF600-C7DD-40EA-B2D0-2E040B89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8D2F580-CECB-2C48-AEB8-EF4FAF3DAC4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6" y="4416426"/>
            <a:ext cx="5504204" cy="4183063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BA25C02-4A20-0447-B38F-38DFD504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9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committed facility 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committed facility 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committed facility 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05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committed facility 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3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committed facility 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Prepared by: DJS Office of Research &amp; Evaluation</a:t>
            </a:r>
          </a:p>
          <a:p>
            <a:pPr defTabSz="448650">
              <a:defRPr/>
            </a:pPr>
            <a:r>
              <a:rPr lang="en-US" dirty="0"/>
              <a:t>Data Source: DJS ASSIST, complaints referred to DJS Intake.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complaints referred to DJS Intake.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/>
              <a:t>Data Source: DJS ASSIST, detention admissions for Baltimore City 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/>
              <a:t>Data Source: DJS ASSIST, detention admissions for Baltimore City 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/>
              <a:t>Data Source: DJS ASSIST, detention admissions for Baltimore City 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3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3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3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894B-8184-4308-80AB-CCD7D38DC611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020-536D-4D10-ACF2-FE593AB42012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E588-4FD6-4D0A-9263-A2A568C90CF2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C6FD-8F4C-4C6F-AD6E-D0699AB14C6E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6BB-A64F-410E-8525-37861A11AFED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19E-725B-4C4F-99F3-C1F53EAD7B31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942-AA7F-4AE5-8C7B-11F86F8961FD}" type="datetime1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540-9ACE-4456-90F0-28FE84A1A2EF}" type="datetime1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5B64-05EA-4E90-B0D9-AA169EE4CDF9}" type="datetime1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851-D908-4927-8920-E734253BB3F8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408-BFF5-4AE7-8D74-E7774BEA9728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2546-94E2-4B71-8F3F-A16BD21B42E9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Prepared by DJS Office of Research &amp; Evaluation, September 2014. Data Source: DJS ASSIST. Note: FY2014 Data is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4419600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Juvenile Services </a:t>
            </a:r>
            <a:br>
              <a:rPr lang="en-US" dirty="0"/>
            </a:br>
            <a:r>
              <a:rPr lang="en-US" dirty="0"/>
              <a:t>Long Term Trends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FY 2007 – FY 2016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December 2016</a:t>
            </a:r>
            <a:endParaRPr lang="en-US" dirty="0"/>
          </a:p>
        </p:txBody>
      </p:sp>
      <p:pic>
        <p:nvPicPr>
          <p:cNvPr id="5" name="Picture 4" descr="DJS Logo - click to g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04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Statewide Pre-D Detention Placements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383584"/>
              </p:ext>
            </p:extLst>
          </p:nvPr>
        </p:nvGraphicFramePr>
        <p:xfrm>
          <a:off x="457200" y="13716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7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/>
              <a:t>Juvenile Probation and Commitment Orders Have Declined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1066800"/>
            <a:ext cx="793958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Maryland juvenile probation orders declined </a:t>
            </a:r>
            <a:r>
              <a:rPr lang="en-US" sz="1800" dirty="0" smtClean="0"/>
              <a:t>49.7% </a:t>
            </a:r>
            <a:r>
              <a:rPr lang="en-US" sz="1800" dirty="0"/>
              <a:t>in ten years.</a:t>
            </a:r>
          </a:p>
          <a:p>
            <a:pPr algn="l"/>
            <a:endParaRPr lang="en-US" sz="18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Juvenile commitments declined </a:t>
            </a:r>
            <a:r>
              <a:rPr lang="en-US" sz="1800" dirty="0" smtClean="0"/>
              <a:t>48.5% </a:t>
            </a:r>
            <a:r>
              <a:rPr lang="en-US" sz="1800" dirty="0"/>
              <a:t>in ten years.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741733"/>
              </p:ext>
            </p:extLst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4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Rate of Juveniles Committed for Low-Level Offenses Has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1066800"/>
            <a:ext cx="7939585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The proportion of new commitments for misdemeanor and other low-level offenses declined 10% over ten years. </a:t>
            </a:r>
            <a:endParaRPr lang="en-US" sz="1800" dirty="0"/>
          </a:p>
          <a:p>
            <a:pPr algn="l"/>
            <a:endParaRPr lang="en-US" sz="18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The proportion of new commitments </a:t>
            </a:r>
            <a:r>
              <a:rPr lang="en-US" sz="1800" dirty="0" smtClean="0"/>
              <a:t>for violations of probation has begun to decline in the last year.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445749"/>
              </p:ext>
            </p:extLst>
          </p:nvPr>
        </p:nvGraphicFramePr>
        <p:xfrm>
          <a:off x="685800" y="2438400"/>
          <a:ext cx="7543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5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Rate of Juveniles Committed for Crimes of Violence Has Increased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990600"/>
            <a:ext cx="793958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Crimes of Violence make up almost a quarter of new commitments in FY 2016.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smtClean="0"/>
              <a:t>rate </a:t>
            </a:r>
            <a:r>
              <a:rPr lang="en-US" sz="1800" dirty="0"/>
              <a:t>of </a:t>
            </a:r>
            <a:r>
              <a:rPr lang="en-US" sz="1800" dirty="0" smtClean="0"/>
              <a:t>juveniles </a:t>
            </a:r>
            <a:r>
              <a:rPr lang="en-US" sz="1800" dirty="0"/>
              <a:t>c</a:t>
            </a:r>
            <a:r>
              <a:rPr lang="en-US" sz="1800" dirty="0" smtClean="0"/>
              <a:t>ommitted </a:t>
            </a:r>
            <a:r>
              <a:rPr lang="en-US" sz="1800" dirty="0"/>
              <a:t>for Non-Violent Felonies </a:t>
            </a:r>
            <a:r>
              <a:rPr lang="en-US" sz="1800" dirty="0" smtClean="0"/>
              <a:t>has </a:t>
            </a:r>
            <a:r>
              <a:rPr lang="en-US" sz="1800" dirty="0"/>
              <a:t>r</a:t>
            </a:r>
            <a:r>
              <a:rPr lang="en-US" sz="1800" dirty="0" smtClean="0"/>
              <a:t>emained </a:t>
            </a:r>
            <a:r>
              <a:rPr lang="en-US" sz="1800" dirty="0"/>
              <a:t>f</a:t>
            </a:r>
            <a:r>
              <a:rPr lang="en-US" sz="1800" dirty="0" smtClean="0"/>
              <a:t>lat </a:t>
            </a:r>
            <a:r>
              <a:rPr lang="en-US" sz="1800" dirty="0"/>
              <a:t>in </a:t>
            </a:r>
            <a:r>
              <a:rPr lang="en-US" sz="1800" dirty="0" smtClean="0"/>
              <a:t>recent </a:t>
            </a:r>
            <a:r>
              <a:rPr lang="en-US" sz="1800" dirty="0"/>
              <a:t>y</a:t>
            </a:r>
            <a:r>
              <a:rPr lang="en-US" sz="1800" dirty="0" smtClean="0"/>
              <a:t>ears.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59651"/>
              </p:ext>
            </p:extLst>
          </p:nvPr>
        </p:nvGraphicFramePr>
        <p:xfrm>
          <a:off x="609600" y="2163022"/>
          <a:ext cx="8077200" cy="408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6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Rate of Juveniles Committed for Crimes of Violence Has Increased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990600"/>
            <a:ext cx="793958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Crimes of Violence make up almost a quarter of new commitments in FY 2016.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181832"/>
              </p:ext>
            </p:extLst>
          </p:nvPr>
        </p:nvGraphicFramePr>
        <p:xfrm>
          <a:off x="685800" y="1828800"/>
          <a:ext cx="80010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16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Rate of Juveniles Committed for Non-Violent Felonies Has Remained Flat in Recent Years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63289"/>
              </p:ext>
            </p:extLst>
          </p:nvPr>
        </p:nvGraphicFramePr>
        <p:xfrm>
          <a:off x="609600" y="12954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5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Rate of Juveniles Committed for Violations of Probation Has </a:t>
            </a:r>
            <a:br>
              <a:rPr lang="en-US" sz="2400" dirty="0" smtClean="0"/>
            </a:br>
            <a:r>
              <a:rPr lang="en-US" sz="2400" dirty="0" smtClean="0"/>
              <a:t>Begun to Decline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990600"/>
            <a:ext cx="793958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After increasing every year since FY 2007, the rate of new commitments for violations declined 5.2 points in FY2016.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799784"/>
              </p:ext>
            </p:extLst>
          </p:nvPr>
        </p:nvGraphicFramePr>
        <p:xfrm>
          <a:off x="533400" y="2286000"/>
          <a:ext cx="792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15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/>
              <a:t>Committed Youth Population Has Declined Sharply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82662"/>
            <a:ext cx="8458200" cy="160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The total average daily population (ADP) of Maryland youth committed by the juvenile court to out-of-home placement declined 43.6% over ten years, from 1,018.0 in FY 2007 to 573.9 in FY 2016.</a:t>
            </a:r>
          </a:p>
          <a:p>
            <a:pPr algn="l"/>
            <a:endParaRPr lang="en-US" sz="18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From FY 2014 </a:t>
            </a:r>
            <a:r>
              <a:rPr lang="en-US" sz="1800" smtClean="0"/>
              <a:t>to </a:t>
            </a:r>
            <a:r>
              <a:rPr lang="en-US" sz="1800" smtClean="0"/>
              <a:t>FY </a:t>
            </a:r>
            <a:r>
              <a:rPr lang="en-US" sz="1800" dirty="0" smtClean="0"/>
              <a:t>2016, the </a:t>
            </a:r>
            <a:r>
              <a:rPr lang="en-US" sz="1800" dirty="0"/>
              <a:t>committed </a:t>
            </a:r>
            <a:r>
              <a:rPr lang="en-US" sz="1800" dirty="0" smtClean="0"/>
              <a:t>ADP </a:t>
            </a:r>
            <a:r>
              <a:rPr lang="en-US" sz="1800" dirty="0"/>
              <a:t>dropped </a:t>
            </a:r>
            <a:r>
              <a:rPr lang="en-US" sz="1800" dirty="0" smtClean="0"/>
              <a:t>36.3%, </a:t>
            </a:r>
            <a:r>
              <a:rPr lang="en-US" sz="1800" dirty="0"/>
              <a:t>from </a:t>
            </a:r>
            <a:r>
              <a:rPr lang="en-US" sz="1800" dirty="0" smtClean="0"/>
              <a:t>901.3 to 573.9.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874749"/>
              </p:ext>
            </p:extLst>
          </p:nvPr>
        </p:nvGraphicFramePr>
        <p:xfrm>
          <a:off x="457200" y="2590800"/>
          <a:ext cx="8153400" cy="38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/>
              <a:t>Committed Recidivism Has Declined In Recent Years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82662"/>
            <a:ext cx="8458200" cy="160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Since </a:t>
            </a:r>
            <a:r>
              <a:rPr lang="en-US" sz="1800" dirty="0" smtClean="0"/>
              <a:t>FY 2010 </a:t>
            </a:r>
            <a:r>
              <a:rPr lang="en-US" sz="1800" dirty="0"/>
              <a:t>the rate of youth released from all committed programs who got a new juvenile adjudication or adult conviction within one year dropped 6.3 percentage points, from 23.0% to 16.7% in </a:t>
            </a:r>
            <a:r>
              <a:rPr lang="en-US" sz="1800" dirty="0" smtClean="0"/>
              <a:t>FY 2015</a:t>
            </a:r>
            <a:r>
              <a:rPr lang="en-US" sz="1800" dirty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DJS intends to cut the </a:t>
            </a:r>
            <a:r>
              <a:rPr lang="en-US" sz="1800" dirty="0" smtClean="0"/>
              <a:t>FY 2014 </a:t>
            </a:r>
            <a:r>
              <a:rPr lang="en-US" sz="1800" dirty="0"/>
              <a:t>rate in half in five years, from 20.8% to 10.4% by </a:t>
            </a:r>
            <a:r>
              <a:rPr lang="en-US" sz="1800" dirty="0" smtClean="0"/>
              <a:t>FY 2019</a:t>
            </a:r>
            <a:r>
              <a:rPr lang="en-US" sz="18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540676"/>
              </p:ext>
            </p:extLst>
          </p:nvPr>
        </p:nvGraphicFramePr>
        <p:xfrm>
          <a:off x="457200" y="2659062"/>
          <a:ext cx="8153400" cy="351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</p:spTree>
    <p:extLst>
      <p:ext uri="{BB962C8B-B14F-4D97-AF65-F5344CB8AC3E}">
        <p14:creationId xmlns:p14="http://schemas.microsoft.com/office/powerpoint/2010/main" val="22752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/>
              <a:t>All Measures of Committed Recidivism Have Declined In Recent Years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14400"/>
            <a:ext cx="8458200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Since </a:t>
            </a:r>
            <a:r>
              <a:rPr lang="en-US" sz="1800" dirty="0" smtClean="0"/>
              <a:t>FY 2010</a:t>
            </a:r>
            <a:r>
              <a:rPr lang="en-US" sz="1800" dirty="0"/>
              <a:t>, the rate of new arrests (juvenile or adult) one year from release declined 8.6 percentage points.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New resulting convictions declined 6.3 percentage points.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New resulting commitment or incarceration declined 5.2 points.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088877"/>
              </p:ext>
            </p:extLst>
          </p:nvPr>
        </p:nvGraphicFramePr>
        <p:xfrm>
          <a:off x="457200" y="2370138"/>
          <a:ext cx="8077200" cy="387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</p:spTree>
    <p:extLst>
      <p:ext uri="{BB962C8B-B14F-4D97-AF65-F5344CB8AC3E}">
        <p14:creationId xmlns:p14="http://schemas.microsoft.com/office/powerpoint/2010/main" val="31814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/>
              <a:t>Maryland Juvenile Complaints Have Declined Significantly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012209"/>
            <a:ext cx="8305800" cy="74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Complaints referred to DJS Intake declined 56.1% over ten years.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521834"/>
              </p:ext>
            </p:extLst>
          </p:nvPr>
        </p:nvGraphicFramePr>
        <p:xfrm>
          <a:off x="304800" y="1676400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/>
              <a:t>Recidivism For DJS Committed Facilities Has Declined </a:t>
            </a:r>
            <a:br>
              <a:rPr lang="en-US" sz="2400" dirty="0"/>
            </a:br>
            <a:r>
              <a:rPr lang="en-US" sz="2400" dirty="0"/>
              <a:t>Significantly In Recent Years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82662"/>
            <a:ext cx="8458200" cy="160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Since </a:t>
            </a:r>
            <a:r>
              <a:rPr lang="en-US" sz="1800" dirty="0" smtClean="0"/>
              <a:t>FY 2010 </a:t>
            </a:r>
            <a:r>
              <a:rPr lang="en-US" sz="1800" dirty="0"/>
              <a:t>the rate of youth released from DJS committed facilities who got a new juvenile adjudication or adult conviction within one year dropped 13.1 percentage points, from 31.0% to 17.9% in </a:t>
            </a:r>
            <a:r>
              <a:rPr lang="en-US" sz="1800" dirty="0" smtClean="0"/>
              <a:t>FY 2015</a:t>
            </a:r>
            <a:r>
              <a:rPr lang="en-US" sz="1800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504980"/>
              </p:ext>
            </p:extLst>
          </p:nvPr>
        </p:nvGraphicFramePr>
        <p:xfrm>
          <a:off x="457200" y="2659062"/>
          <a:ext cx="8153400" cy="343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</p:spTree>
    <p:extLst>
      <p:ext uri="{BB962C8B-B14F-4D97-AF65-F5344CB8AC3E}">
        <p14:creationId xmlns:p14="http://schemas.microsoft.com/office/powerpoint/2010/main" val="23571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/>
              <a:t>All Measures of Probation Recidivism Have Declined In Recent Years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14400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Since </a:t>
            </a:r>
            <a:r>
              <a:rPr lang="en-US" sz="1800" dirty="0" smtClean="0"/>
              <a:t>FY 2010</a:t>
            </a:r>
            <a:r>
              <a:rPr lang="en-US" sz="1800" dirty="0"/>
              <a:t>, the rate of new arrests (juvenile or adult) one year from placement declined 4.3 percentage points.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New resulting convictions declined 1.6 percentage points.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New resulting commitment or incarceration declined 2.3 points.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745570"/>
              </p:ext>
            </p:extLst>
          </p:nvPr>
        </p:nvGraphicFramePr>
        <p:xfrm>
          <a:off x="457200" y="2286000"/>
          <a:ext cx="79247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</p:spTree>
    <p:extLst>
      <p:ext uri="{BB962C8B-B14F-4D97-AF65-F5344CB8AC3E}">
        <p14:creationId xmlns:p14="http://schemas.microsoft.com/office/powerpoint/2010/main" val="16224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295"/>
            <a:ext cx="9144000" cy="520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Percent of Cases Referred to Juvenile Court by DJS Intake has Declined Over the Past two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700" y="1011464"/>
            <a:ext cx="8839200" cy="1303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48.2% of complaints were referred to court by DJS in FY 2016, up from 42.3% in FY </a:t>
            </a:r>
            <a:r>
              <a:rPr lang="en-US" sz="1800" dirty="0" smtClean="0"/>
              <a:t>2007, but down from the 53.4% referred in FY 2014.</a:t>
            </a:r>
            <a:endParaRPr lang="en-US" sz="1800" dirty="0"/>
          </a:p>
          <a:p>
            <a:pPr algn="l"/>
            <a:r>
              <a:rPr lang="en-US" sz="1800" dirty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In FY 2016 15.8</a:t>
            </a:r>
            <a:r>
              <a:rPr lang="en-US" sz="1800" dirty="0"/>
              <a:t>% of complaints were diverted to an informal (pre-court) DJS case, and 36.0% were resolved or determined to have no jurisdiction.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204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971637"/>
              </p:ext>
            </p:extLst>
          </p:nvPr>
        </p:nvGraphicFramePr>
        <p:xfrm>
          <a:off x="457200" y="2362200"/>
          <a:ext cx="8229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/>
              <a:t>Maryland Juvenile Detention Population Declined Significantly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685800"/>
            <a:ext cx="84963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The average daily population in DJS detention declined 39.1% in ten years, to 278.2 in FY 2016.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Pre-Disposition ADP declined 46.8% in ten years to 145.8 youth in FY 2016.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Pending Placement population declined 67.3% in ten years to 59.8 youth in FY 2016.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Cases detained for the Adult Court now make up 26.1% of the DJS detained population.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02887"/>
              </p:ext>
            </p:extLst>
          </p:nvPr>
        </p:nvGraphicFramePr>
        <p:xfrm>
          <a:off x="495300" y="2438400"/>
          <a:ext cx="7886700" cy="386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/>
              <a:t>Maryland Juvenile Detention Population Declined Significantly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685800"/>
            <a:ext cx="84963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Pre-Disposition Juvenile Court ADP declined 46.8% in ten years to 145.8 youth in FY 2016.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49390"/>
              </p:ext>
            </p:extLst>
          </p:nvPr>
        </p:nvGraphicFramePr>
        <p:xfrm>
          <a:off x="152400" y="1752600"/>
          <a:ext cx="8610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8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/>
              <a:t>Youth In Detention Pending a Committed Placement Has </a:t>
            </a:r>
            <a:br>
              <a:rPr lang="en-US" sz="2400" dirty="0"/>
            </a:br>
            <a:r>
              <a:rPr lang="en-US" sz="2400" dirty="0"/>
              <a:t>Declined Significantly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685800"/>
            <a:ext cx="84963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Juvenile Court Pending Placement population declined 67.3% in ten years to 59.8 youth in FY 2016, and is down 69.8% from its peak of 198.3 in FY 2011.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529450"/>
              </p:ext>
            </p:extLst>
          </p:nvPr>
        </p:nvGraphicFramePr>
        <p:xfrm>
          <a:off x="495300" y="1752600"/>
          <a:ext cx="81153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11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800" dirty="0"/>
              <a:t>Maryland Juvenile Pre-Disposition Detention </a:t>
            </a:r>
            <a:r>
              <a:rPr lang="en-US" sz="2800" dirty="0" smtClean="0"/>
              <a:t>Placements Have Decreased for All </a:t>
            </a:r>
            <a:r>
              <a:rPr lang="en-US" sz="2800" dirty="0"/>
              <a:t>Complaint </a:t>
            </a:r>
            <a:r>
              <a:rPr lang="en-US" sz="2800" dirty="0" smtClean="0"/>
              <a:t>Types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560752"/>
              </p:ext>
            </p:extLst>
          </p:nvPr>
        </p:nvGraphicFramePr>
        <p:xfrm>
          <a:off x="457200" y="2447330"/>
          <a:ext cx="8229600" cy="387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37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detained </a:t>
            </a:r>
            <a:r>
              <a:rPr lang="en-US" dirty="0" smtClean="0"/>
              <a:t>for </a:t>
            </a:r>
            <a:r>
              <a:rPr lang="en-US" dirty="0"/>
              <a:t>misdemeanors has decreased 44%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detained pending disposition for crimes of violence has decreased 19% over ten years.</a:t>
            </a:r>
          </a:p>
        </p:txBody>
      </p:sp>
    </p:spTree>
    <p:extLst>
      <p:ext uri="{BB962C8B-B14F-4D97-AF65-F5344CB8AC3E}">
        <p14:creationId xmlns:p14="http://schemas.microsoft.com/office/powerpoint/2010/main" val="5721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Crimes </a:t>
            </a:r>
            <a:r>
              <a:rPr lang="en-US" sz="3200" dirty="0"/>
              <a:t>of </a:t>
            </a:r>
            <a:r>
              <a:rPr lang="en-US" sz="3200" dirty="0" smtClean="0"/>
              <a:t>Violence Make Up an Increasing Percent of Detention Placement Offenses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4607" y="1447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pre-disposition </a:t>
            </a:r>
            <a:r>
              <a:rPr lang="en-US" dirty="0"/>
              <a:t>for Crimes of Violence </a:t>
            </a:r>
            <a:r>
              <a:rPr lang="en-US" dirty="0" smtClean="0"/>
              <a:t>now make up almost a third of detention placements (32%), which is up from 22% in FY 2007.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30013"/>
              </p:ext>
            </p:extLst>
          </p:nvPr>
        </p:nvGraphicFramePr>
        <p:xfrm>
          <a:off x="457200" y="2246532"/>
          <a:ext cx="8229600" cy="38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1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Detention Placements for Non-Violent Felonies are Declining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366834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percent </a:t>
            </a:r>
            <a:r>
              <a:rPr lang="en-US" dirty="0"/>
              <a:t>of youth detained pre-disposition for </a:t>
            </a:r>
            <a:r>
              <a:rPr lang="en-US" dirty="0" smtClean="0"/>
              <a:t>Non-Violent Felony complaints </a:t>
            </a:r>
            <a:r>
              <a:rPr lang="en-US" dirty="0"/>
              <a:t>has </a:t>
            </a:r>
            <a:r>
              <a:rPr lang="en-US" dirty="0" smtClean="0"/>
              <a:t>decreased </a:t>
            </a:r>
            <a:r>
              <a:rPr lang="en-US" dirty="0"/>
              <a:t>by 9</a:t>
            </a:r>
            <a:r>
              <a:rPr lang="en-US" dirty="0" smtClean="0"/>
              <a:t> </a:t>
            </a:r>
            <a:r>
              <a:rPr lang="en-US" dirty="0"/>
              <a:t>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detained population is increasingly comprised of youth with violent crimes complaints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69377"/>
              </p:ext>
            </p:extLst>
          </p:nvPr>
        </p:nvGraphicFramePr>
        <p:xfrm>
          <a:off x="457200" y="2763030"/>
          <a:ext cx="8229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3139C3E3C7748BB032B7594D3E325" ma:contentTypeVersion="52" ma:contentTypeDescription="Create a new document." ma:contentTypeScope="" ma:versionID="d8216fa709670e97cbbe151d9eeec9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F7B639-8CFA-4194-BEEC-4BABF7EB0438}"/>
</file>

<file path=customXml/itemProps2.xml><?xml version="1.0" encoding="utf-8"?>
<ds:datastoreItem xmlns:ds="http://schemas.openxmlformats.org/officeDocument/2006/customXml" ds:itemID="{9AB75D37-7747-4431-B9C7-8AB8AB35B79E}"/>
</file>

<file path=customXml/itemProps3.xml><?xml version="1.0" encoding="utf-8"?>
<ds:datastoreItem xmlns:ds="http://schemas.openxmlformats.org/officeDocument/2006/customXml" ds:itemID="{94BDB57B-0ACA-48B9-A12B-0C76A2580E72}"/>
</file>

<file path=docProps/app.xml><?xml version="1.0" encoding="utf-8"?>
<Properties xmlns="http://schemas.openxmlformats.org/officeDocument/2006/extended-properties" xmlns:vt="http://schemas.openxmlformats.org/officeDocument/2006/docPropsVTypes">
  <TotalTime>8238</TotalTime>
  <Words>1113</Words>
  <Application>Microsoft Office PowerPoint</Application>
  <PresentationFormat>On-screen Show (4:3)</PresentationFormat>
  <Paragraphs>150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Maryland Juvenile Services  Long Term Trends   FY 2007 – FY 2016   December 2016</vt:lpstr>
      <vt:lpstr>Maryland Juvenile Complaints Have Declined Significantly</vt:lpstr>
      <vt:lpstr>The Percent of Cases Referred to Juvenile Court by DJS Intake has Declined Over the Past two Years</vt:lpstr>
      <vt:lpstr>Maryland Juvenile Detention Population Declined Significantly</vt:lpstr>
      <vt:lpstr>Maryland Juvenile Detention Population Declined Significantly</vt:lpstr>
      <vt:lpstr>Youth In Detention Pending a Committed Placement Has  Declined Significantly</vt:lpstr>
      <vt:lpstr>Maryland Juvenile Pre-Disposition Detention Placements Have Decreased for All Complaint Types</vt:lpstr>
      <vt:lpstr>Crimes of Violence Make Up an Increasing Percent of Detention Placement Offenses</vt:lpstr>
      <vt:lpstr>Detention Placements for Non-Violent Felonies are Declining</vt:lpstr>
      <vt:lpstr>Statewide Pre-D Detention Placements</vt:lpstr>
      <vt:lpstr>Juvenile Probation and Commitment Orders Have Declined</vt:lpstr>
      <vt:lpstr>The Rate of Juveniles Committed for Low-Level Offenses Has Declined</vt:lpstr>
      <vt:lpstr>The Rate of Juveniles Committed for Crimes of Violence Has Increased</vt:lpstr>
      <vt:lpstr>The Rate of Juveniles Committed for Crimes of Violence Has Increased</vt:lpstr>
      <vt:lpstr>The Rate of Juveniles Committed for Non-Violent Felonies Has Remained Flat in Recent Years</vt:lpstr>
      <vt:lpstr>The Rate of Juveniles Committed for Violations of Probation Has  Begun to Decline</vt:lpstr>
      <vt:lpstr>Committed Youth Population Has Declined Sharply</vt:lpstr>
      <vt:lpstr>Committed Recidivism Has Declined In Recent Years</vt:lpstr>
      <vt:lpstr>All Measures of Committed Recidivism Have Declined In Recent Years</vt:lpstr>
      <vt:lpstr>Recidivism For DJS Committed Facilities Has Declined  Significantly In Recent Years</vt:lpstr>
      <vt:lpstr>All Measures of Probation Recidivism Have Declined In Recent Years</vt:lpstr>
    </vt:vector>
  </TitlesOfParts>
  <Company>DJS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Doors to Detention”  A Study of Detention Baltimore City Utilization</dc:title>
  <dc:creator>John Irvine</dc:creator>
  <cp:lastModifiedBy>John Irvine</cp:lastModifiedBy>
  <cp:revision>298</cp:revision>
  <cp:lastPrinted>2017-01-12T14:20:31Z</cp:lastPrinted>
  <dcterms:created xsi:type="dcterms:W3CDTF">2012-01-23T15:45:24Z</dcterms:created>
  <dcterms:modified xsi:type="dcterms:W3CDTF">2017-01-25T16:08:51Z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0x0101008123139C3E3C7748BB032B7594D3E325</vt:lpwstr>
  </property>
  <property fmtid="{D5CDD505-2E9C-101B-9397-08002B2CF9AE}" pid="4" name="Right_Content">
    <vt:lpwstr/>
  </property>
  <property fmtid="{D5CDD505-2E9C-101B-9397-08002B2CF9AE}" pid="5" name="Lt_bottom_Content">
    <vt:lpwstr/>
  </property>
  <property fmtid="{D5CDD505-2E9C-101B-9397-08002B2CF9AE}" pid="6" name="PublishingRollupImage">
    <vt:lpwstr/>
  </property>
  <property fmtid="{D5CDD505-2E9C-101B-9397-08002B2CF9AE}" pid="8" name="Rt_Inner_Content">
    <vt:lpwstr/>
  </property>
  <property fmtid="{D5CDD505-2E9C-101B-9397-08002B2CF9AE}" pid="9" name="ArticleByLine">
    <vt:lpwstr/>
  </property>
  <property fmtid="{D5CDD505-2E9C-101B-9397-08002B2CF9AE}" pid="10" name="PublishingContactEmail">
    <vt:lpwstr/>
  </property>
  <property fmtid="{D5CDD505-2E9C-101B-9397-08002B2CF9AE}" pid="11" name="PageKeywords">
    <vt:lpwstr/>
  </property>
  <property fmtid="{D5CDD505-2E9C-101B-9397-08002B2CF9AE}" pid="12" name="PublishingPageImage">
    <vt:lpwstr/>
  </property>
  <property fmtid="{D5CDD505-2E9C-101B-9397-08002B2CF9AE}" pid="13" name="SummaryLinks">
    <vt:lpwstr/>
  </property>
  <property fmtid="{D5CDD505-2E9C-101B-9397-08002B2CF9AE}" pid="14" name="PageDescription">
    <vt:lpwstr/>
  </property>
  <property fmtid="{D5CDD505-2E9C-101B-9397-08002B2CF9AE}" pid="15" name="Main_Content">
    <vt:lpwstr/>
  </property>
  <property fmtid="{D5CDD505-2E9C-101B-9397-08002B2CF9AE}" pid="16" name="PageHeadline">
    <vt:lpwstr/>
  </property>
  <property fmtid="{D5CDD505-2E9C-101B-9397-08002B2CF9AE}" pid="17" name="Audience">
    <vt:lpwstr/>
  </property>
  <property fmtid="{D5CDD505-2E9C-101B-9397-08002B2CF9AE}" pid="18" name="Rt_Center_Content">
    <vt:lpwstr/>
  </property>
  <property fmtid="{D5CDD505-2E9C-101B-9397-08002B2CF9AE}" pid="19" name="PublishingImageCaption">
    <vt:lpwstr/>
  </property>
  <property fmtid="{D5CDD505-2E9C-101B-9397-08002B2CF9AE}" pid="20" name="PublishingContactPicture">
    <vt:lpwstr/>
  </property>
  <property fmtid="{D5CDD505-2E9C-101B-9397-08002B2CF9AE}" pid="21" name="Center_Content">
    <vt:lpwstr/>
  </property>
  <property fmtid="{D5CDD505-2E9C-101B-9397-08002B2CF9AE}" pid="22" name="Rt_bottom_Content">
    <vt:lpwstr/>
  </property>
  <property fmtid="{D5CDD505-2E9C-101B-9397-08002B2CF9AE}" pid="23" name="PublishingContactName">
    <vt:lpwstr/>
  </property>
  <property fmtid="{D5CDD505-2E9C-101B-9397-08002B2CF9AE}" pid="24" name="Lt_Inner_Content">
    <vt:lpwstr/>
  </property>
  <property fmtid="{D5CDD505-2E9C-101B-9397-08002B2CF9AE}" pid="25" name="PublishingPageLayout">
    <vt:lpwstr/>
  </property>
  <property fmtid="{D5CDD505-2E9C-101B-9397-08002B2CF9AE}" pid="26" name="Comments">
    <vt:lpwstr/>
  </property>
  <property fmtid="{D5CDD505-2E9C-101B-9397-08002B2CF9AE}" pid="27" name="PublishingPageContent">
    <vt:lpwstr/>
  </property>
  <property fmtid="{D5CDD505-2E9C-101B-9397-08002B2CF9AE}" pid="28" name="Left_Content">
    <vt:lpwstr/>
  </property>
  <property fmtid="{D5CDD505-2E9C-101B-9397-08002B2CF9AE}" pid="29" name="Top_Left_Content">
    <vt:lpwstr/>
  </property>
</Properties>
</file>