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5.xml" ContentType="application/vnd.openxmlformats-officedocument.drawingml.chart+xml"/>
  <Override PartName="/ppt/theme/theme1.xml" ContentType="application/vnd.openxmlformats-officedocument.theme+xml"/>
  <Override PartName="/ppt/charts/chart13.xml" ContentType="application/vnd.openxmlformats-officedocument.drawingml.chart+xml"/>
  <Override PartName="/ppt/charts/chart20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chart19.xml" ContentType="application/vnd.openxmlformats-officedocument.drawingml.chart+xml"/>
  <Override PartName="/ppt/charts/chart14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2.xml" ContentType="application/vnd.openxmlformats-officedocument.drawingml.chart+xml"/>
  <Override PartName="/ppt/notesMasters/notesMaster1.xml" ContentType="application/vnd.openxmlformats-officedocument.presentationml.notesMaster+xml"/>
  <Override PartName="/ppt/charts/chart10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78" r:id="rId4"/>
    <p:sldId id="266" r:id="rId5"/>
    <p:sldId id="277" r:id="rId6"/>
    <p:sldId id="283" r:id="rId7"/>
    <p:sldId id="285" r:id="rId8"/>
    <p:sldId id="286" r:id="rId9"/>
    <p:sldId id="288" r:id="rId10"/>
    <p:sldId id="287" r:id="rId11"/>
    <p:sldId id="284" r:id="rId12"/>
    <p:sldId id="275" r:id="rId13"/>
    <p:sldId id="268" r:id="rId14"/>
    <p:sldId id="279" r:id="rId15"/>
    <p:sldId id="293" r:id="rId16"/>
    <p:sldId id="291" r:id="rId17"/>
    <p:sldId id="289" r:id="rId18"/>
    <p:sldId id="290" r:id="rId19"/>
    <p:sldId id="292" r:id="rId20"/>
    <p:sldId id="280" r:id="rId21"/>
    <p:sldId id="282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8" autoAdjust="0"/>
  </p:normalViewPr>
  <p:slideViewPr>
    <p:cSldViewPr>
      <p:cViewPr>
        <p:scale>
          <a:sx n="70" d="100"/>
          <a:sy n="70" d="100"/>
        </p:scale>
        <p:origin x="-427" y="202"/>
      </p:cViewPr>
      <p:guideLst>
        <p:guide orient="horz" pos="24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js.state.md.us\DJS\Planning\Marci\Trend%20Presentations\Annual%20Trend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Data'!$E$4</c:f>
              <c:strCache>
                <c:ptCount val="1"/>
                <c:pt idx="0">
                  <c:v>Complaints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Data'!$E$149:$E$158</c:f>
              <c:numCache>
                <c:formatCode>_(* #,##0_);_(* \(#,##0\);_(* "-"??_);_(@_)</c:formatCode>
                <c:ptCount val="10"/>
                <c:pt idx="0">
                  <c:v>3921</c:v>
                </c:pt>
                <c:pt idx="1">
                  <c:v>4116</c:v>
                </c:pt>
                <c:pt idx="2">
                  <c:v>4392</c:v>
                </c:pt>
                <c:pt idx="3">
                  <c:v>5509</c:v>
                </c:pt>
                <c:pt idx="4">
                  <c:v>7293</c:v>
                </c:pt>
                <c:pt idx="5">
                  <c:v>7208</c:v>
                </c:pt>
                <c:pt idx="6">
                  <c:v>8995</c:v>
                </c:pt>
                <c:pt idx="7">
                  <c:v>11235</c:v>
                </c:pt>
                <c:pt idx="8">
                  <c:v>10320</c:v>
                </c:pt>
                <c:pt idx="9">
                  <c:v>9774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12-4E0F-830A-4416D551D3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33983488"/>
        <c:axId val="80598912"/>
      </c:barChart>
      <c:catAx>
        <c:axId val="3398348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0598912"/>
        <c:crosses val="autoZero"/>
        <c:auto val="0"/>
        <c:lblAlgn val="ctr"/>
        <c:lblOffset val="100"/>
        <c:noMultiLvlLbl val="0"/>
      </c:catAx>
      <c:valAx>
        <c:axId val="80598912"/>
        <c:scaling>
          <c:orientation val="minMax"/>
        </c:scaling>
        <c:delete val="1"/>
        <c:axPos val="r"/>
        <c:numFmt formatCode="_(* #,##0_);_(* \(#,##0\);_(* &quot;-&quot;??_);_(@_)" sourceLinked="1"/>
        <c:majorTickMark val="out"/>
        <c:minorTickMark val="none"/>
        <c:tickLblPos val="nextTo"/>
        <c:crossAx val="33983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Data'!$Z$149:$Z$158</c:f>
              <c:numCache>
                <c:formatCode>0.0</c:formatCode>
                <c:ptCount val="10"/>
                <c:pt idx="0">
                  <c:v>14.6</c:v>
                </c:pt>
                <c:pt idx="1">
                  <c:v>22.1</c:v>
                </c:pt>
                <c:pt idx="2">
                  <c:v>31.2</c:v>
                </c:pt>
                <c:pt idx="3">
                  <c:v>37.9</c:v>
                </c:pt>
                <c:pt idx="4">
                  <c:v>55.3</c:v>
                </c:pt>
                <c:pt idx="5">
                  <c:v>47.8</c:v>
                </c:pt>
                <c:pt idx="6">
                  <c:v>43.2</c:v>
                </c:pt>
                <c:pt idx="7">
                  <c:v>28.4</c:v>
                </c:pt>
                <c:pt idx="8">
                  <c:v>27.9</c:v>
                </c:pt>
                <c:pt idx="9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18-49F5-B728-CA4C344A98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101682560"/>
        <c:axId val="102327808"/>
      </c:barChart>
      <c:catAx>
        <c:axId val="10168256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2327808"/>
        <c:crosses val="autoZero"/>
        <c:auto val="0"/>
        <c:lblAlgn val="ctr"/>
        <c:lblOffset val="100"/>
        <c:noMultiLvlLbl val="0"/>
      </c:catAx>
      <c:valAx>
        <c:axId val="102327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01682560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6.1990955949783398E-2"/>
          <c:w val="0.93198117476694697"/>
          <c:h val="0.82316446889921902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Data'!$S$4</c:f>
              <c:strCache>
                <c:ptCount val="1"/>
                <c:pt idx="0">
                  <c:v>Probation Dispositions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Data'!$S$149:$S$158</c:f>
              <c:numCache>
                <c:formatCode>#,##0_);\(#,##0\)</c:formatCode>
                <c:ptCount val="10"/>
                <c:pt idx="0">
                  <c:v>393</c:v>
                </c:pt>
                <c:pt idx="1">
                  <c:v>363</c:v>
                </c:pt>
                <c:pt idx="2">
                  <c:v>459</c:v>
                </c:pt>
                <c:pt idx="3">
                  <c:v>623</c:v>
                </c:pt>
                <c:pt idx="4">
                  <c:v>846</c:v>
                </c:pt>
                <c:pt idx="5">
                  <c:v>807</c:v>
                </c:pt>
                <c:pt idx="6">
                  <c:v>1034</c:v>
                </c:pt>
                <c:pt idx="7">
                  <c:v>1209</c:v>
                </c:pt>
                <c:pt idx="8">
                  <c:v>1068</c:v>
                </c:pt>
                <c:pt idx="9">
                  <c:v>933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15-43FF-A24E-922AF58B00EA}"/>
            </c:ext>
          </c:extLst>
        </c:ser>
        <c:ser>
          <c:idx val="0"/>
          <c:order val="1"/>
          <c:tx>
            <c:strRef>
              <c:f>'LongTerm Trend Data'!$T$4</c:f>
              <c:strCache>
                <c:ptCount val="1"/>
                <c:pt idx="0">
                  <c:v>Committed Dispositions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Data'!$T$149:$T$158</c:f>
              <c:numCache>
                <c:formatCode>#,##0_);\(#,##0\)</c:formatCode>
                <c:ptCount val="10"/>
                <c:pt idx="0">
                  <c:v>196</c:v>
                </c:pt>
                <c:pt idx="1">
                  <c:v>233</c:v>
                </c:pt>
                <c:pt idx="2">
                  <c:v>399</c:v>
                </c:pt>
                <c:pt idx="3">
                  <c:v>435</c:v>
                </c:pt>
                <c:pt idx="4">
                  <c:v>413</c:v>
                </c:pt>
                <c:pt idx="5">
                  <c:v>389</c:v>
                </c:pt>
                <c:pt idx="6">
                  <c:v>463</c:v>
                </c:pt>
                <c:pt idx="7">
                  <c:v>417</c:v>
                </c:pt>
                <c:pt idx="8">
                  <c:v>355</c:v>
                </c:pt>
                <c:pt idx="9">
                  <c:v>305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15-43FF-A24E-922AF58B00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363904"/>
        <c:axId val="102365440"/>
      </c:lineChart>
      <c:catAx>
        <c:axId val="10236390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2365440"/>
        <c:crosses val="autoZero"/>
        <c:auto val="0"/>
        <c:lblAlgn val="ctr"/>
        <c:lblOffset val="100"/>
        <c:noMultiLvlLbl val="0"/>
      </c:catAx>
      <c:valAx>
        <c:axId val="1023654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_);\(#,##0\)" sourceLinked="1"/>
        <c:majorTickMark val="out"/>
        <c:minorTickMark val="none"/>
        <c:tickLblPos val="nextTo"/>
        <c:crossAx val="10236390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0340151446586399"/>
          <c:y val="3.78711697182431E-2"/>
          <c:w val="0.28357161776796203"/>
          <c:h val="0.2267449954335649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5.8226561679789998E-2"/>
          <c:w val="0.94462059234239204"/>
          <c:h val="0.814566859142606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Data'!$AF$149:$AF$158</c:f>
              <c:numCache>
                <c:formatCode>0.0</c:formatCode>
                <c:ptCount val="10"/>
                <c:pt idx="0">
                  <c:v>159.5</c:v>
                </c:pt>
                <c:pt idx="1">
                  <c:v>204.5</c:v>
                </c:pt>
                <c:pt idx="2">
                  <c:v>239.3</c:v>
                </c:pt>
                <c:pt idx="3">
                  <c:v>260.89999999999998</c:v>
                </c:pt>
                <c:pt idx="4">
                  <c:v>253.5</c:v>
                </c:pt>
                <c:pt idx="5">
                  <c:v>249</c:v>
                </c:pt>
                <c:pt idx="6">
                  <c:v>218</c:v>
                </c:pt>
                <c:pt idx="7">
                  <c:v>202</c:v>
                </c:pt>
                <c:pt idx="8">
                  <c:v>224</c:v>
                </c:pt>
                <c:pt idx="9">
                  <c:v>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40-41B4-80C2-5B730D4E6D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52"/>
        <c:axId val="102409344"/>
        <c:axId val="102412288"/>
      </c:barChart>
      <c:catAx>
        <c:axId val="10240934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2412288"/>
        <c:crosses val="autoZero"/>
        <c:auto val="0"/>
        <c:lblAlgn val="ctr"/>
        <c:lblOffset val="100"/>
        <c:noMultiLvlLbl val="0"/>
      </c:catAx>
      <c:valAx>
        <c:axId val="10241228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02409344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0.120252172613588"/>
          <c:w val="0.89563989704381797"/>
          <c:h val="0.76490310258818395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Data'!$AF$4</c:f>
              <c:strCache>
                <c:ptCount val="1"/>
                <c:pt idx="0">
                  <c:v>Total Committed ADP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3.8731810725875305E-3"/>
                  <c:y val="-1.959366543481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Data'!$AF$149:$AF$158</c:f>
              <c:numCache>
                <c:formatCode>0.0</c:formatCode>
                <c:ptCount val="10"/>
                <c:pt idx="0">
                  <c:v>159.5</c:v>
                </c:pt>
                <c:pt idx="1">
                  <c:v>204.5</c:v>
                </c:pt>
                <c:pt idx="2">
                  <c:v>239.3</c:v>
                </c:pt>
                <c:pt idx="3">
                  <c:v>260.89999999999998</c:v>
                </c:pt>
                <c:pt idx="4">
                  <c:v>253.5</c:v>
                </c:pt>
                <c:pt idx="5">
                  <c:v>249</c:v>
                </c:pt>
                <c:pt idx="6">
                  <c:v>218</c:v>
                </c:pt>
                <c:pt idx="7">
                  <c:v>202</c:v>
                </c:pt>
                <c:pt idx="8">
                  <c:v>224</c:v>
                </c:pt>
                <c:pt idx="9">
                  <c:v>252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C7-4225-A88A-A30C55A633AC}"/>
            </c:ext>
          </c:extLst>
        </c:ser>
        <c:ser>
          <c:idx val="0"/>
          <c:order val="1"/>
          <c:tx>
            <c:strRef>
              <c:f>'LongTerm Trend Data'!$AG$4</c:f>
              <c:strCache>
                <c:ptCount val="1"/>
                <c:pt idx="0">
                  <c:v>DJS-Operated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3.8731810725875303E-2"/>
                  <c:y val="-6.5312218116066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Data'!$AG$149:$AG$158</c:f>
              <c:numCache>
                <c:formatCode>0</c:formatCode>
                <c:ptCount val="10"/>
                <c:pt idx="0">
                  <c:v>54.502580449302222</c:v>
                </c:pt>
                <c:pt idx="1">
                  <c:v>63.391229071537964</c:v>
                </c:pt>
                <c:pt idx="2">
                  <c:v>80.249353120243413</c:v>
                </c:pt>
                <c:pt idx="3">
                  <c:v>89.6</c:v>
                </c:pt>
                <c:pt idx="4">
                  <c:v>71.900000000000006</c:v>
                </c:pt>
                <c:pt idx="5">
                  <c:v>69</c:v>
                </c:pt>
                <c:pt idx="6">
                  <c:v>67</c:v>
                </c:pt>
                <c:pt idx="7">
                  <c:v>73</c:v>
                </c:pt>
                <c:pt idx="8">
                  <c:v>65</c:v>
                </c:pt>
                <c:pt idx="9">
                  <c:v>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6C7-4225-A88A-A30C55A633AC}"/>
            </c:ext>
          </c:extLst>
        </c:ser>
        <c:ser>
          <c:idx val="2"/>
          <c:order val="2"/>
          <c:tx>
            <c:strRef>
              <c:f>'LongTerm Trend Data'!$AH$4</c:f>
              <c:strCache>
                <c:ptCount val="1"/>
                <c:pt idx="0">
                  <c:v>Private In-State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Data'!$AH$149:$AH$158</c:f>
              <c:numCache>
                <c:formatCode>0</c:formatCode>
                <c:ptCount val="10"/>
                <c:pt idx="0">
                  <c:v>83.904665680024337</c:v>
                </c:pt>
                <c:pt idx="1">
                  <c:v>103.116326103501</c:v>
                </c:pt>
                <c:pt idx="2">
                  <c:v>135.16048706240508</c:v>
                </c:pt>
                <c:pt idx="3">
                  <c:v>134.9</c:v>
                </c:pt>
                <c:pt idx="4">
                  <c:v>153</c:v>
                </c:pt>
                <c:pt idx="5">
                  <c:v>151</c:v>
                </c:pt>
                <c:pt idx="6">
                  <c:v>129</c:v>
                </c:pt>
                <c:pt idx="7">
                  <c:v>114</c:v>
                </c:pt>
                <c:pt idx="8">
                  <c:v>137</c:v>
                </c:pt>
                <c:pt idx="9">
                  <c:v>173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6C7-4225-A88A-A30C55A633AC}"/>
            </c:ext>
          </c:extLst>
        </c:ser>
        <c:ser>
          <c:idx val="3"/>
          <c:order val="3"/>
          <c:tx>
            <c:strRef>
              <c:f>'LongTerm Trend Data'!$AI$4</c:f>
              <c:strCache>
                <c:ptCount val="1"/>
                <c:pt idx="0">
                  <c:v>Private Out of State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4.06684012621690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Data'!$AI$149:$AI$158</c:f>
              <c:numCache>
                <c:formatCode>0</c:formatCode>
                <c:ptCount val="10"/>
                <c:pt idx="0">
                  <c:v>21.135739222829404</c:v>
                </c:pt>
                <c:pt idx="1">
                  <c:v>38.034417808219175</c:v>
                </c:pt>
                <c:pt idx="2">
                  <c:v>23.907364916286035</c:v>
                </c:pt>
                <c:pt idx="3">
                  <c:v>36.299999999999997</c:v>
                </c:pt>
                <c:pt idx="4">
                  <c:v>28.6</c:v>
                </c:pt>
                <c:pt idx="5">
                  <c:v>30</c:v>
                </c:pt>
                <c:pt idx="6">
                  <c:v>22</c:v>
                </c:pt>
                <c:pt idx="7">
                  <c:v>15</c:v>
                </c:pt>
                <c:pt idx="8">
                  <c:v>23</c:v>
                </c:pt>
                <c:pt idx="9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6C7-4225-A88A-A30C55A633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741184"/>
        <c:axId val="107742720"/>
      </c:lineChart>
      <c:catAx>
        <c:axId val="10774118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7742720"/>
        <c:crosses val="autoZero"/>
        <c:auto val="0"/>
        <c:lblAlgn val="ctr"/>
        <c:lblOffset val="100"/>
        <c:noMultiLvlLbl val="0"/>
      </c:catAx>
      <c:valAx>
        <c:axId val="1077427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774118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40270320900409701"/>
          <c:y val="4.12282055238389E-2"/>
          <c:w val="0.46302844524203202"/>
          <c:h val="0.15135287846241399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353747448235631E-2"/>
          <c:y val="0.13971541057367828"/>
          <c:w val="0.89874550403421793"/>
          <c:h val="0.74981664791901026"/>
        </c:manualLayout>
      </c:layout>
      <c:lineChart>
        <c:grouping val="standard"/>
        <c:varyColors val="0"/>
        <c:ser>
          <c:idx val="0"/>
          <c:order val="0"/>
          <c:tx>
            <c:strRef>
              <c:f>'Committed Trend Data'!$A$45</c:f>
              <c:strCache>
                <c:ptCount val="1"/>
                <c:pt idx="0">
                  <c:v>Crime of Violence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Data'!$B$45:$K$45</c:f>
              <c:numCache>
                <c:formatCode>0%</c:formatCode>
                <c:ptCount val="10"/>
                <c:pt idx="0">
                  <c:v>0.29126213592233008</c:v>
                </c:pt>
                <c:pt idx="1">
                  <c:v>0.19069767441860466</c:v>
                </c:pt>
                <c:pt idx="2">
                  <c:v>0.20152091254752852</c:v>
                </c:pt>
                <c:pt idx="3">
                  <c:v>0.31329113924050633</c:v>
                </c:pt>
                <c:pt idx="4">
                  <c:v>0.39329268292682928</c:v>
                </c:pt>
                <c:pt idx="5">
                  <c:v>0.35906040268456374</c:v>
                </c:pt>
                <c:pt idx="6">
                  <c:v>0.26923076923076922</c:v>
                </c:pt>
                <c:pt idx="7">
                  <c:v>0.22307692307692309</c:v>
                </c:pt>
                <c:pt idx="8">
                  <c:v>0.32727272727272727</c:v>
                </c:pt>
                <c:pt idx="9">
                  <c:v>0.34507042253521125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21-4E9F-9DB5-E9C84A9F6628}"/>
            </c:ext>
          </c:extLst>
        </c:ser>
        <c:ser>
          <c:idx val="1"/>
          <c:order val="1"/>
          <c:tx>
            <c:strRef>
              <c:f>'Committed Trend Data'!$A$47</c:f>
              <c:strCache>
                <c:ptCount val="1"/>
                <c:pt idx="0">
                  <c:v>Non-Violent Felony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Data'!$B$47:$K$47</c:f>
              <c:numCache>
                <c:formatCode>0%</c:formatCode>
                <c:ptCount val="10"/>
                <c:pt idx="0">
                  <c:v>0.1553398058252427</c:v>
                </c:pt>
                <c:pt idx="1">
                  <c:v>0.17674418604651163</c:v>
                </c:pt>
                <c:pt idx="2">
                  <c:v>0.18631178707224336</c:v>
                </c:pt>
                <c:pt idx="3">
                  <c:v>0.1550632911392405</c:v>
                </c:pt>
                <c:pt idx="4">
                  <c:v>0.13414634146341464</c:v>
                </c:pt>
                <c:pt idx="5">
                  <c:v>0.1476510067114094</c:v>
                </c:pt>
                <c:pt idx="6">
                  <c:v>0.14102564102564102</c:v>
                </c:pt>
                <c:pt idx="7">
                  <c:v>0.18461538461538463</c:v>
                </c:pt>
                <c:pt idx="8">
                  <c:v>0.15151515151515152</c:v>
                </c:pt>
                <c:pt idx="9">
                  <c:v>0.14788732394366197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21-4E9F-9DB5-E9C84A9F6628}"/>
            </c:ext>
          </c:extLst>
        </c:ser>
        <c:ser>
          <c:idx val="2"/>
          <c:order val="2"/>
          <c:tx>
            <c:strRef>
              <c:f>'Committed Trend Data'!$A$46</c:f>
              <c:strCache>
                <c:ptCount val="1"/>
                <c:pt idx="0">
                  <c:v>Misdemeanor/ Other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Data'!$B$46:$K$46</c:f>
              <c:numCache>
                <c:formatCode>0%</c:formatCode>
                <c:ptCount val="10"/>
                <c:pt idx="0">
                  <c:v>0.43203883495145629</c:v>
                </c:pt>
                <c:pt idx="1">
                  <c:v>0.45581395348837211</c:v>
                </c:pt>
                <c:pt idx="2">
                  <c:v>0.44106463878326996</c:v>
                </c:pt>
                <c:pt idx="3">
                  <c:v>0.4050632911392405</c:v>
                </c:pt>
                <c:pt idx="4">
                  <c:v>0.36890243902439024</c:v>
                </c:pt>
                <c:pt idx="5">
                  <c:v>0.37919463087248323</c:v>
                </c:pt>
                <c:pt idx="6">
                  <c:v>0.39743589743589741</c:v>
                </c:pt>
                <c:pt idx="7">
                  <c:v>0.3576923076923077</c:v>
                </c:pt>
                <c:pt idx="8">
                  <c:v>0.32727272727272727</c:v>
                </c:pt>
                <c:pt idx="9">
                  <c:v>0.29577464788732394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21-4E9F-9DB5-E9C84A9F6628}"/>
            </c:ext>
          </c:extLst>
        </c:ser>
        <c:ser>
          <c:idx val="3"/>
          <c:order val="3"/>
          <c:tx>
            <c:strRef>
              <c:f>'Committed Trend Data'!$A$48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Data'!$B$48:$K$48</c:f>
              <c:numCache>
                <c:formatCode>0%</c:formatCode>
                <c:ptCount val="10"/>
                <c:pt idx="0">
                  <c:v>0.12135922330097088</c:v>
                </c:pt>
                <c:pt idx="1">
                  <c:v>0.17674418604651163</c:v>
                </c:pt>
                <c:pt idx="2">
                  <c:v>0.17110266159695817</c:v>
                </c:pt>
                <c:pt idx="3">
                  <c:v>0.12658227848101267</c:v>
                </c:pt>
                <c:pt idx="4">
                  <c:v>0.10365853658536585</c:v>
                </c:pt>
                <c:pt idx="5">
                  <c:v>0.11409395973154363</c:v>
                </c:pt>
                <c:pt idx="6">
                  <c:v>0.19230769230769232</c:v>
                </c:pt>
                <c:pt idx="7">
                  <c:v>0.23461538461538461</c:v>
                </c:pt>
                <c:pt idx="8">
                  <c:v>0.19393939393939394</c:v>
                </c:pt>
                <c:pt idx="9">
                  <c:v>0.21126760563380281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A21-4E9F-9DB5-E9C84A9F6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648384"/>
        <c:axId val="69650688"/>
      </c:lineChart>
      <c:catAx>
        <c:axId val="696483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50688"/>
        <c:crosses val="autoZero"/>
        <c:auto val="1"/>
        <c:lblAlgn val="ctr"/>
        <c:lblOffset val="100"/>
        <c:noMultiLvlLbl val="0"/>
      </c:catAx>
      <c:valAx>
        <c:axId val="6965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925206157740919"/>
          <c:y val="9.9523809523809521E-3"/>
          <c:w val="0.49425811135310216"/>
          <c:h val="0.1869058867641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0.11176560433774264"/>
          <c:w val="0.91220212204352646"/>
          <c:h val="0.7660758140301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Data'!$A$45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39-4707-944E-6634BCB79EFA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39-4707-944E-6634BCB79E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Data'!$B$45:$K$45</c:f>
              <c:numCache>
                <c:formatCode>0%</c:formatCode>
                <c:ptCount val="10"/>
                <c:pt idx="0">
                  <c:v>0.29126213592233008</c:v>
                </c:pt>
                <c:pt idx="1">
                  <c:v>0.19069767441860466</c:v>
                </c:pt>
                <c:pt idx="2">
                  <c:v>0.20152091254752852</c:v>
                </c:pt>
                <c:pt idx="3">
                  <c:v>0.31329113924050633</c:v>
                </c:pt>
                <c:pt idx="4">
                  <c:v>0.39329268292682928</c:v>
                </c:pt>
                <c:pt idx="5">
                  <c:v>0.35906040268456374</c:v>
                </c:pt>
                <c:pt idx="6">
                  <c:v>0.26923076923076922</c:v>
                </c:pt>
                <c:pt idx="7">
                  <c:v>0.22307692307692309</c:v>
                </c:pt>
                <c:pt idx="8">
                  <c:v>0.32727272727272727</c:v>
                </c:pt>
                <c:pt idx="9">
                  <c:v>0.34507042253521125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39-4707-944E-6634BCB79EFA}"/>
            </c:ext>
          </c:extLst>
        </c:ser>
        <c:ser>
          <c:idx val="1"/>
          <c:order val="1"/>
          <c:tx>
            <c:strRef>
              <c:f>'Committed Trend Data'!$A$47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Data'!$B$47:$K$47</c:f>
              <c:numCache>
                <c:formatCode>0%</c:formatCode>
                <c:ptCount val="10"/>
                <c:pt idx="0">
                  <c:v>0.1553398058252427</c:v>
                </c:pt>
                <c:pt idx="1">
                  <c:v>0.17674418604651163</c:v>
                </c:pt>
                <c:pt idx="2">
                  <c:v>0.18631178707224336</c:v>
                </c:pt>
                <c:pt idx="3">
                  <c:v>0.1550632911392405</c:v>
                </c:pt>
                <c:pt idx="4">
                  <c:v>0.13414634146341464</c:v>
                </c:pt>
                <c:pt idx="5">
                  <c:v>0.1476510067114094</c:v>
                </c:pt>
                <c:pt idx="6">
                  <c:v>0.14102564102564102</c:v>
                </c:pt>
                <c:pt idx="7">
                  <c:v>0.18461538461538463</c:v>
                </c:pt>
                <c:pt idx="8">
                  <c:v>0.15151515151515152</c:v>
                </c:pt>
                <c:pt idx="9">
                  <c:v>0.14788732394366197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39-4707-944E-6634BCB79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237312"/>
        <c:axId val="80238848"/>
      </c:barChart>
      <c:catAx>
        <c:axId val="8023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0238848"/>
        <c:crosses val="autoZero"/>
        <c:auto val="1"/>
        <c:lblAlgn val="ctr"/>
        <c:lblOffset val="100"/>
        <c:noMultiLvlLbl val="0"/>
      </c:catAx>
      <c:valAx>
        <c:axId val="802388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0237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709025955088948"/>
          <c:y val="2.398401784907335E-2"/>
          <c:w val="0.38273293963254595"/>
          <c:h val="7.025104980663053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07579576632238E-2"/>
          <c:y val="7.6032938630762742E-2"/>
          <c:w val="0.90511996906902215"/>
          <c:h val="0.80180833062023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Data'!$A$45</c:f>
              <c:strCache>
                <c:ptCount val="1"/>
                <c:pt idx="0">
                  <c:v>Crime of Violence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4A1-401F-9B59-946298896388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4A1-401F-9B59-9462988963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Data'!$B$45:$K$45</c:f>
              <c:numCache>
                <c:formatCode>0%</c:formatCode>
                <c:ptCount val="10"/>
                <c:pt idx="0">
                  <c:v>0.29126213592233008</c:v>
                </c:pt>
                <c:pt idx="1">
                  <c:v>0.19069767441860466</c:v>
                </c:pt>
                <c:pt idx="2">
                  <c:v>0.20152091254752852</c:v>
                </c:pt>
                <c:pt idx="3">
                  <c:v>0.31329113924050633</c:v>
                </c:pt>
                <c:pt idx="4">
                  <c:v>0.39329268292682928</c:v>
                </c:pt>
                <c:pt idx="5">
                  <c:v>0.35906040268456374</c:v>
                </c:pt>
                <c:pt idx="6">
                  <c:v>0.26923076923076922</c:v>
                </c:pt>
                <c:pt idx="7">
                  <c:v>0.22307692307692309</c:v>
                </c:pt>
                <c:pt idx="8">
                  <c:v>0.32727272727272727</c:v>
                </c:pt>
                <c:pt idx="9">
                  <c:v>0.34507042253521125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A1-401F-9B59-946298896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4918912"/>
        <c:axId val="76671232"/>
      </c:barChart>
      <c:catAx>
        <c:axId val="7491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76671232"/>
        <c:crosses val="autoZero"/>
        <c:auto val="1"/>
        <c:lblAlgn val="ctr"/>
        <c:lblOffset val="100"/>
        <c:noMultiLvlLbl val="0"/>
      </c:catAx>
      <c:valAx>
        <c:axId val="7667123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4918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98828618644898E-2"/>
          <c:y val="7.6032938630762742E-2"/>
          <c:w val="0.90592872071546615"/>
          <c:h val="0.76503055813757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Data'!$A$47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1C-4EF3-8DFA-D8370D3FF2F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1C-4EF3-8DFA-D8370D3FF2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Data'!$B$47:$K$47</c:f>
              <c:numCache>
                <c:formatCode>0%</c:formatCode>
                <c:ptCount val="10"/>
                <c:pt idx="0">
                  <c:v>0.1553398058252427</c:v>
                </c:pt>
                <c:pt idx="1">
                  <c:v>0.17674418604651163</c:v>
                </c:pt>
                <c:pt idx="2">
                  <c:v>0.18631178707224336</c:v>
                </c:pt>
                <c:pt idx="3">
                  <c:v>0.1550632911392405</c:v>
                </c:pt>
                <c:pt idx="4">
                  <c:v>0.13414634146341464</c:v>
                </c:pt>
                <c:pt idx="5">
                  <c:v>0.1476510067114094</c:v>
                </c:pt>
                <c:pt idx="6">
                  <c:v>0.14102564102564102</c:v>
                </c:pt>
                <c:pt idx="7">
                  <c:v>0.18461538461538463</c:v>
                </c:pt>
                <c:pt idx="8">
                  <c:v>0.15151515151515152</c:v>
                </c:pt>
                <c:pt idx="9">
                  <c:v>0.14788732394366197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C-4EF3-8DFA-D8370D3FF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6014208"/>
        <c:axId val="86074496"/>
      </c:barChart>
      <c:catAx>
        <c:axId val="86014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6074496"/>
        <c:crosses val="autoZero"/>
        <c:auto val="1"/>
        <c:lblAlgn val="ctr"/>
        <c:lblOffset val="100"/>
        <c:noMultiLvlLbl val="0"/>
      </c:catAx>
      <c:valAx>
        <c:axId val="860744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86014208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39569359385626E-2"/>
          <c:y val="7.6032938630762742E-2"/>
          <c:w val="0.91518797997472534"/>
          <c:h val="0.72013400698572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'Committed Trend Data'!$A$48</c:f>
              <c:strCache>
                <c:ptCount val="1"/>
                <c:pt idx="0">
                  <c:v>Violation of Probation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69-45D0-B338-7E1820E53EEB}"/>
                </c:ext>
              </c:extLst>
            </c:dLbl>
            <c:dLbl>
              <c:idx val="7"/>
              <c:layout>
                <c:manualLayout>
                  <c:x val="0"/>
                  <c:y val="1.3888888888888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69-45D0-B338-7E1820E53E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'Committed Trend Data'!$B$3:$K$3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'Committed Trend Data'!$B$48:$K$48</c:f>
              <c:numCache>
                <c:formatCode>0%</c:formatCode>
                <c:ptCount val="10"/>
                <c:pt idx="0">
                  <c:v>0.12135922330097088</c:v>
                </c:pt>
                <c:pt idx="1">
                  <c:v>0.17674418604651163</c:v>
                </c:pt>
                <c:pt idx="2">
                  <c:v>0.17110266159695817</c:v>
                </c:pt>
                <c:pt idx="3">
                  <c:v>0.12658227848101267</c:v>
                </c:pt>
                <c:pt idx="4">
                  <c:v>0.10365853658536585</c:v>
                </c:pt>
                <c:pt idx="5">
                  <c:v>0.11409395973154363</c:v>
                </c:pt>
                <c:pt idx="6">
                  <c:v>0.19230769230769232</c:v>
                </c:pt>
                <c:pt idx="7">
                  <c:v>0.23461538461538461</c:v>
                </c:pt>
                <c:pt idx="8">
                  <c:v>0.19393939393939394</c:v>
                </c:pt>
                <c:pt idx="9">
                  <c:v>0.21126760563380281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69-45D0-B338-7E1820E53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1014912"/>
        <c:axId val="101026048"/>
      </c:barChart>
      <c:catAx>
        <c:axId val="1010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1026048"/>
        <c:crosses val="autoZero"/>
        <c:auto val="1"/>
        <c:lblAlgn val="ctr"/>
        <c:lblOffset val="100"/>
        <c:noMultiLvlLbl val="0"/>
      </c:catAx>
      <c:valAx>
        <c:axId val="1010260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01014912"/>
        <c:crosses val="autoZero"/>
        <c:crossBetween val="between"/>
        <c:majorUnit val="5.000000000000001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Data'!$AK$150:$AK$155</c:f>
              <c:strCache>
                <c:ptCount val="6"/>
                <c:pt idx="0">
                  <c:v> FY15: 308 Releases </c:v>
                </c:pt>
                <c:pt idx="1">
                  <c:v> FY14: 368 Releases </c:v>
                </c:pt>
                <c:pt idx="2">
                  <c:v> FY13: 421 Releases </c:v>
                </c:pt>
                <c:pt idx="3">
                  <c:v> FY12: 391 Releases </c:v>
                </c:pt>
                <c:pt idx="4">
                  <c:v> FY11: 366 Releases </c:v>
                </c:pt>
                <c:pt idx="5">
                  <c:v> FY10: 413 Releases </c:v>
                </c:pt>
              </c:strCache>
            </c:strRef>
          </c:cat>
          <c:val>
            <c:numRef>
              <c:f>'LongTerm Trend Data'!$AN$38:$AN$43</c:f>
              <c:numCache>
                <c:formatCode>0.0%</c:formatCode>
                <c:ptCount val="6"/>
                <c:pt idx="0">
                  <c:v>0.16710411198600175</c:v>
                </c:pt>
                <c:pt idx="1">
                  <c:v>0.20777279521674141</c:v>
                </c:pt>
                <c:pt idx="2">
                  <c:v>0.21699346405228759</c:v>
                </c:pt>
                <c:pt idx="3">
                  <c:v>0.21</c:v>
                </c:pt>
                <c:pt idx="4">
                  <c:v>0.246</c:v>
                </c:pt>
                <c:pt idx="5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B9-49DC-85E1-FA67BEB52403}"/>
            </c:ext>
          </c:extLst>
        </c:ser>
        <c:ser>
          <c:idx val="0"/>
          <c:order val="1"/>
          <c:tx>
            <c:v>Metro Region</c:v>
          </c:tx>
          <c:spPr>
            <a:solidFill>
              <a:schemeClr val="accent2"/>
            </a:solidFill>
          </c:spPr>
          <c:invertIfNegative val="0"/>
          <c:cat>
            <c:strRef>
              <c:f>'LongTerm Trend Data'!$AK$150:$AK$155</c:f>
              <c:strCache>
                <c:ptCount val="6"/>
                <c:pt idx="0">
                  <c:v> FY15: 308 Releases </c:v>
                </c:pt>
                <c:pt idx="1">
                  <c:v> FY14: 368 Releases </c:v>
                </c:pt>
                <c:pt idx="2">
                  <c:v> FY13: 421 Releases </c:v>
                </c:pt>
                <c:pt idx="3">
                  <c:v> FY12: 391 Releases </c:v>
                </c:pt>
                <c:pt idx="4">
                  <c:v> FY11: 366 Releases </c:v>
                </c:pt>
                <c:pt idx="5">
                  <c:v> FY10: 413 Releases </c:v>
                </c:pt>
              </c:strCache>
            </c:strRef>
          </c:cat>
          <c:val>
            <c:numRef>
              <c:f>'LongTerm Trend Data'!$AM$150:$AM$155</c:f>
              <c:numCache>
                <c:formatCode>0.0%</c:formatCode>
                <c:ptCount val="6"/>
                <c:pt idx="0">
                  <c:v>0.11363636363636363</c:v>
                </c:pt>
                <c:pt idx="1">
                  <c:v>0.15489130434782608</c:v>
                </c:pt>
                <c:pt idx="2">
                  <c:v>0.1828978622327791</c:v>
                </c:pt>
                <c:pt idx="3">
                  <c:v>0.21739130434782608</c:v>
                </c:pt>
                <c:pt idx="4">
                  <c:v>0.224</c:v>
                </c:pt>
                <c:pt idx="5">
                  <c:v>0.23200000000000001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110745856"/>
        <c:axId val="116793344"/>
      </c:barChart>
      <c:catAx>
        <c:axId val="11074585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6793344"/>
        <c:crosses val="autoZero"/>
        <c:auto val="1"/>
        <c:lblAlgn val="ctr"/>
        <c:lblOffset val="100"/>
        <c:noMultiLvlLbl val="0"/>
      </c:catAx>
      <c:valAx>
        <c:axId val="11679334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074585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36926083548759692"/>
          <c:y val="2.3534664874207797E-2"/>
          <c:w val="0.26768423329049812"/>
          <c:h val="0.1613311242064828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55099365756104E-2"/>
          <c:y val="6.5825235689525599E-2"/>
          <c:w val="0.81557678309778103"/>
          <c:h val="0.81456685914260696"/>
        </c:manualLayout>
      </c:layout>
      <c:lineChart>
        <c:grouping val="standard"/>
        <c:varyColors val="0"/>
        <c:ser>
          <c:idx val="1"/>
          <c:order val="0"/>
          <c:tx>
            <c:strRef>
              <c:f>'LongTerm Trend Data'!$G$4</c:f>
              <c:strCache>
                <c:ptCount val="1"/>
                <c:pt idx="0">
                  <c:v>African American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Data'!$G$149:$G$158</c:f>
              <c:numCache>
                <c:formatCode>_(* #,##0_);_(* \(#,##0\);_(* "-"_);_(@_)</c:formatCode>
                <c:ptCount val="10"/>
                <c:pt idx="0">
                  <c:v>2620</c:v>
                </c:pt>
                <c:pt idx="1">
                  <c:v>2714</c:v>
                </c:pt>
                <c:pt idx="2">
                  <c:v>3147</c:v>
                </c:pt>
                <c:pt idx="3">
                  <c:v>3760</c:v>
                </c:pt>
                <c:pt idx="4">
                  <c:v>5151</c:v>
                </c:pt>
                <c:pt idx="5">
                  <c:v>5107</c:v>
                </c:pt>
                <c:pt idx="6">
                  <c:v>6276</c:v>
                </c:pt>
                <c:pt idx="7">
                  <c:v>7935</c:v>
                </c:pt>
                <c:pt idx="8">
                  <c:v>7020</c:v>
                </c:pt>
                <c:pt idx="9">
                  <c:v>6958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4D9-44CC-A522-3037655F8352}"/>
            </c:ext>
          </c:extLst>
        </c:ser>
        <c:ser>
          <c:idx val="0"/>
          <c:order val="1"/>
          <c:tx>
            <c:strRef>
              <c:f>'LongTerm Trend Data'!$H$4</c:f>
              <c:strCache>
                <c:ptCount val="1"/>
                <c:pt idx="0">
                  <c:v>White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Data'!$H$149:$H$158</c:f>
              <c:numCache>
                <c:formatCode>_(* #,##0_);_(* \(#,##0\);_(* "-"_);_(@_)</c:formatCode>
                <c:ptCount val="10"/>
                <c:pt idx="0">
                  <c:v>448</c:v>
                </c:pt>
                <c:pt idx="1">
                  <c:v>470</c:v>
                </c:pt>
                <c:pt idx="2">
                  <c:v>412</c:v>
                </c:pt>
                <c:pt idx="3">
                  <c:v>747</c:v>
                </c:pt>
                <c:pt idx="4">
                  <c:v>892</c:v>
                </c:pt>
                <c:pt idx="5">
                  <c:v>803</c:v>
                </c:pt>
                <c:pt idx="6">
                  <c:v>1056</c:v>
                </c:pt>
                <c:pt idx="7">
                  <c:v>1416</c:v>
                </c:pt>
                <c:pt idx="8">
                  <c:v>1443</c:v>
                </c:pt>
                <c:pt idx="9">
                  <c:v>1347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4D9-44CC-A522-3037655F8352}"/>
            </c:ext>
          </c:extLst>
        </c:ser>
        <c:ser>
          <c:idx val="2"/>
          <c:order val="2"/>
          <c:tx>
            <c:strRef>
              <c:f>'LongTerm Trend Data'!$I$4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strRef>
              <c:f>'LongTerm Trend Data'!$B$5:$B$14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Data'!$I$149:$I$158</c:f>
              <c:numCache>
                <c:formatCode>_(* #,##0_);_(* \(#,##0\);_(* "-"_);_(@_)</c:formatCode>
                <c:ptCount val="10"/>
                <c:pt idx="0">
                  <c:v>853</c:v>
                </c:pt>
                <c:pt idx="1">
                  <c:v>932</c:v>
                </c:pt>
                <c:pt idx="2">
                  <c:v>833</c:v>
                </c:pt>
                <c:pt idx="3">
                  <c:v>1002</c:v>
                </c:pt>
                <c:pt idx="4">
                  <c:v>1250</c:v>
                </c:pt>
                <c:pt idx="5">
                  <c:v>1298</c:v>
                </c:pt>
                <c:pt idx="6">
                  <c:v>1663</c:v>
                </c:pt>
                <c:pt idx="7">
                  <c:v>1884</c:v>
                </c:pt>
                <c:pt idx="8">
                  <c:v>1857</c:v>
                </c:pt>
                <c:pt idx="9">
                  <c:v>1469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4D9-44CC-A522-3037655F83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011968"/>
        <c:axId val="33017856"/>
      </c:lineChart>
      <c:lineChart>
        <c:grouping val="standard"/>
        <c:varyColors val="0"/>
        <c:ser>
          <c:idx val="3"/>
          <c:order val="3"/>
          <c:tx>
            <c:strRef>
              <c:f>'LongTerm Trend Data'!$J$4</c:f>
              <c:strCache>
                <c:ptCount val="1"/>
                <c:pt idx="0">
                  <c:v>Percent African American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strRef>
              <c:f>'LongTerm Trend Data'!$B$5:$B$15</c:f>
              <c:strCache>
                <c:ptCount val="11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  <c:pt idx="10">
                  <c:v>FY06</c:v>
                </c:pt>
              </c:strCache>
            </c:strRef>
          </c:cat>
          <c:val>
            <c:numRef>
              <c:f>'LongTerm Trend Data'!$J$149:$J$158</c:f>
              <c:numCache>
                <c:formatCode>0%</c:formatCode>
                <c:ptCount val="10"/>
                <c:pt idx="0">
                  <c:v>0.66819688854883963</c:v>
                </c:pt>
                <c:pt idx="1">
                  <c:v>0.65937803692905739</c:v>
                </c:pt>
                <c:pt idx="2">
                  <c:v>0.71653005464480879</c:v>
                </c:pt>
                <c:pt idx="3">
                  <c:v>0.68251951352332552</c:v>
                </c:pt>
                <c:pt idx="4">
                  <c:v>0.70629370629370625</c:v>
                </c:pt>
                <c:pt idx="5">
                  <c:v>0.70851831298557155</c:v>
                </c:pt>
                <c:pt idx="6">
                  <c:v>0.69772095608671481</c:v>
                </c:pt>
                <c:pt idx="7">
                  <c:v>0.70627503337783715</c:v>
                </c:pt>
                <c:pt idx="8">
                  <c:v>0.68023255813953487</c:v>
                </c:pt>
                <c:pt idx="9">
                  <c:v>0.7118886842643749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4D9-44CC-A522-3037655F8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21952"/>
        <c:axId val="33019776"/>
      </c:lineChart>
      <c:catAx>
        <c:axId val="3301196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3017856"/>
        <c:crosses val="autoZero"/>
        <c:auto val="0"/>
        <c:lblAlgn val="ctr"/>
        <c:lblOffset val="100"/>
        <c:noMultiLvlLbl val="0"/>
      </c:catAx>
      <c:valAx>
        <c:axId val="33017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Complaints</a:t>
                </a:r>
              </a:p>
            </c:rich>
          </c:tx>
          <c:layout/>
          <c:overlay val="0"/>
        </c:title>
        <c:numFmt formatCode="_(* #,##0_);_(* \(#,##0\);_(* &quot;-&quot;_);_(@_)" sourceLinked="1"/>
        <c:majorTickMark val="out"/>
        <c:minorTickMark val="none"/>
        <c:tickLblPos val="nextTo"/>
        <c:crossAx val="33011968"/>
        <c:crosses val="max"/>
        <c:crossBetween val="between"/>
      </c:valAx>
      <c:valAx>
        <c:axId val="33019776"/>
        <c:scaling>
          <c:orientation val="minMax"/>
          <c:max val="1"/>
        </c:scaling>
        <c:delete val="0"/>
        <c:axPos val="r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African American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33021952"/>
        <c:crosses val="autoZero"/>
        <c:crossBetween val="between"/>
      </c:valAx>
      <c:catAx>
        <c:axId val="3302195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330197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1812500008157045"/>
          <c:y val="7.3733413173958525E-4"/>
          <c:w val="0.26337014269342401"/>
          <c:h val="0.28967559851741576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21223219190598E-2"/>
          <c:y val="0.16714129483814499"/>
          <c:w val="0.91737944820850903"/>
          <c:h val="0.707721150240836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'LongTerm Trend Data'!$AN$4</c:f>
              <c:strCache>
                <c:ptCount val="1"/>
                <c:pt idx="0">
                  <c:v>Statewide Rate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Data'!$AR$150:$AR$153</c:f>
              <c:strCache>
                <c:ptCount val="4"/>
                <c:pt idx="0">
                  <c:v> FY15: 293 Placements </c:v>
                </c:pt>
                <c:pt idx="1">
                  <c:v> FY14: 389 Placements </c:v>
                </c:pt>
                <c:pt idx="2">
                  <c:v> FY13: 496 Placements </c:v>
                </c:pt>
                <c:pt idx="3">
                  <c:v> FY12: 621 Placements </c:v>
                </c:pt>
              </c:strCache>
            </c:strRef>
          </c:cat>
          <c:val>
            <c:numRef>
              <c:f>'LongTerm Trend Data'!$AU$22:$AU$25</c:f>
              <c:numCache>
                <c:formatCode>0.0%</c:formatCode>
                <c:ptCount val="4"/>
                <c:pt idx="0">
                  <c:v>0.17576961271102284</c:v>
                </c:pt>
                <c:pt idx="1">
                  <c:v>0.1896404109589041</c:v>
                </c:pt>
                <c:pt idx="2">
                  <c:v>0.18454935622317598</c:v>
                </c:pt>
                <c:pt idx="3">
                  <c:v>0.16002700877785281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0B-4764-845D-BE63B18BB685}"/>
            </c:ext>
          </c:extLst>
        </c:ser>
        <c:ser>
          <c:idx val="2"/>
          <c:order val="1"/>
          <c:tx>
            <c:v>Metro Region</c:v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Data'!$AR$150:$AR$153</c:f>
              <c:strCache>
                <c:ptCount val="4"/>
                <c:pt idx="0">
                  <c:v> FY15: 293 Placements </c:v>
                </c:pt>
                <c:pt idx="1">
                  <c:v> FY14: 389 Placements </c:v>
                </c:pt>
                <c:pt idx="2">
                  <c:v> FY13: 496 Placements </c:v>
                </c:pt>
                <c:pt idx="3">
                  <c:v> FY12: 621 Placements </c:v>
                </c:pt>
              </c:strCache>
            </c:strRef>
          </c:cat>
          <c:val>
            <c:numRef>
              <c:f>'LongTerm Trend Data'!$AT$150:$AT$153</c:f>
              <c:numCache>
                <c:formatCode>0.0%</c:formatCode>
                <c:ptCount val="4"/>
                <c:pt idx="0">
                  <c:v>0.10921501706484642</c:v>
                </c:pt>
                <c:pt idx="1">
                  <c:v>0.12082262210796915</c:v>
                </c:pt>
                <c:pt idx="2">
                  <c:v>0.13911290322580644</c:v>
                </c:pt>
                <c:pt idx="3">
                  <c:v>0.12077294685990338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0B-4764-845D-BE63B18BB6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9"/>
        <c:axId val="119563392"/>
        <c:axId val="119564928"/>
      </c:barChart>
      <c:catAx>
        <c:axId val="119563392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19564928"/>
        <c:crosses val="autoZero"/>
        <c:auto val="1"/>
        <c:lblAlgn val="ctr"/>
        <c:lblOffset val="100"/>
        <c:noMultiLvlLbl val="0"/>
      </c:catAx>
      <c:valAx>
        <c:axId val="11956492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1956339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34742473260607226"/>
          <c:y val="2.9962075276233159E-5"/>
          <c:w val="0.36279310503257861"/>
          <c:h val="0.1527273090019153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59335131855001E-2"/>
          <c:y val="0.15436032878335301"/>
          <c:w val="0.963842959996973"/>
          <c:h val="0.73079488888340405"/>
        </c:manualLayout>
      </c:layout>
      <c:barChart>
        <c:barDir val="col"/>
        <c:grouping val="percentStacked"/>
        <c:varyColors val="0"/>
        <c:ser>
          <c:idx val="2"/>
          <c:order val="0"/>
          <c:tx>
            <c:strRef>
              <c:f>'LongTerm Trend Data'!$R$4</c:f>
              <c:strCache>
                <c:ptCount val="1"/>
                <c:pt idx="0">
                  <c:v>Resolved/ No Jurisdiction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Data'!$R$149:$R$158</c:f>
              <c:numCache>
                <c:formatCode>0%</c:formatCode>
                <c:ptCount val="10"/>
                <c:pt idx="0">
                  <c:v>0.30017852588625349</c:v>
                </c:pt>
                <c:pt idx="1">
                  <c:v>0.31899902818270165</c:v>
                </c:pt>
                <c:pt idx="2">
                  <c:v>0.31397996357012753</c:v>
                </c:pt>
                <c:pt idx="3">
                  <c:v>0.32510437465964787</c:v>
                </c:pt>
                <c:pt idx="4">
                  <c:v>0.40751405457287809</c:v>
                </c:pt>
                <c:pt idx="5">
                  <c:v>0.40413429522752498</c:v>
                </c:pt>
                <c:pt idx="6">
                  <c:v>0.43468593663146193</c:v>
                </c:pt>
                <c:pt idx="7">
                  <c:v>0.50493991989319087</c:v>
                </c:pt>
                <c:pt idx="8">
                  <c:v>0.4569767441860465</c:v>
                </c:pt>
                <c:pt idx="9">
                  <c:v>0.4635768365050133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A0-4143-951F-BA80D1D3B3F9}"/>
            </c:ext>
          </c:extLst>
        </c:ser>
        <c:ser>
          <c:idx val="0"/>
          <c:order val="1"/>
          <c:tx>
            <c:strRef>
              <c:f>'LongTerm Trend Data'!$Q$4</c:f>
              <c:strCache>
                <c:ptCount val="1"/>
                <c:pt idx="0">
                  <c:v>Informal (Pre-Court Diversion)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Data'!$Q$149:$Q$158</c:f>
              <c:numCache>
                <c:formatCode>0.0%</c:formatCode>
                <c:ptCount val="10"/>
                <c:pt idx="0">
                  <c:v>0.18515684774292274</c:v>
                </c:pt>
                <c:pt idx="1">
                  <c:v>0.20845481049562684</c:v>
                </c:pt>
                <c:pt idx="2">
                  <c:v>0.19603825136612021</c:v>
                </c:pt>
                <c:pt idx="3">
                  <c:v>0.1909602468687602</c:v>
                </c:pt>
                <c:pt idx="4">
                  <c:v>0.18168106403400522</c:v>
                </c:pt>
                <c:pt idx="5">
                  <c:v>0.18729189789123196</c:v>
                </c:pt>
                <c:pt idx="6">
                  <c:v>0.1698721511951084</c:v>
                </c:pt>
                <c:pt idx="7">
                  <c:v>0.15149087672452158</c:v>
                </c:pt>
                <c:pt idx="8">
                  <c:v>0.18294573643410852</c:v>
                </c:pt>
                <c:pt idx="9">
                  <c:v>0.18671986904031104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A0-4143-951F-BA80D1D3B3F9}"/>
            </c:ext>
          </c:extLst>
        </c:ser>
        <c:ser>
          <c:idx val="1"/>
          <c:order val="2"/>
          <c:tx>
            <c:strRef>
              <c:f>'LongTerm Trend Data'!$P$4</c:f>
              <c:strCache>
                <c:ptCount val="1"/>
                <c:pt idx="0">
                  <c:v>Formal Petition to State's Attorney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Data'!$P$149:$P$158</c:f>
              <c:numCache>
                <c:formatCode>0.0%</c:formatCode>
                <c:ptCount val="10"/>
                <c:pt idx="0">
                  <c:v>0.51466462637082377</c:v>
                </c:pt>
                <c:pt idx="1">
                  <c:v>0.47254616132167154</c:v>
                </c:pt>
                <c:pt idx="2">
                  <c:v>0.48998178506375228</c:v>
                </c:pt>
                <c:pt idx="3">
                  <c:v>0.48393537847159196</c:v>
                </c:pt>
                <c:pt idx="4">
                  <c:v>0.41080488139311666</c:v>
                </c:pt>
                <c:pt idx="5">
                  <c:v>0.40857380688124306</c:v>
                </c:pt>
                <c:pt idx="6">
                  <c:v>0.39544191217342967</c:v>
                </c:pt>
                <c:pt idx="7">
                  <c:v>0.34356920338228747</c:v>
                </c:pt>
                <c:pt idx="8">
                  <c:v>0.36007751937984495</c:v>
                </c:pt>
                <c:pt idx="9">
                  <c:v>0.34970329445467568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4A0-4143-951F-BA80D1D3B3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33737344"/>
        <c:axId val="33747328"/>
      </c:barChart>
      <c:catAx>
        <c:axId val="3373734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3747328"/>
        <c:crosses val="autoZero"/>
        <c:auto val="0"/>
        <c:lblAlgn val="ctr"/>
        <c:lblOffset val="100"/>
        <c:noMultiLvlLbl val="0"/>
      </c:catAx>
      <c:valAx>
        <c:axId val="337473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33737344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8.66044914414517E-2"/>
          <c:y val="4.2594298354215201E-2"/>
          <c:w val="0.87541037917810705"/>
          <c:h val="8.0707505901384993E-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4.8286362616629948E-2"/>
          <c:w val="0.89854671411265896"/>
          <c:h val="0.82042517951033966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Data'!$V$149:$V$158</c:f>
              <c:numCache>
                <c:formatCode>0.0</c:formatCode>
                <c:ptCount val="10"/>
                <c:pt idx="0">
                  <c:v>38</c:v>
                </c:pt>
                <c:pt idx="1">
                  <c:v>51.1</c:v>
                </c:pt>
                <c:pt idx="2">
                  <c:v>61.7</c:v>
                </c:pt>
                <c:pt idx="3">
                  <c:v>79.400000000000006</c:v>
                </c:pt>
                <c:pt idx="4">
                  <c:v>75.989427747419597</c:v>
                </c:pt>
                <c:pt idx="5">
                  <c:v>77.134004946727543</c:v>
                </c:pt>
                <c:pt idx="6">
                  <c:v>75.026383181126221</c:v>
                </c:pt>
                <c:pt idx="7">
                  <c:v>63.343378995433817</c:v>
                </c:pt>
                <c:pt idx="8">
                  <c:v>55.293620624048962</c:v>
                </c:pt>
                <c:pt idx="9">
                  <c:v>60.602479071537182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E7-416D-9290-F9A1C7C5EAE4}"/>
            </c:ext>
          </c:extLst>
        </c:ser>
        <c:ser>
          <c:idx val="0"/>
          <c:order val="1"/>
          <c:tx>
            <c:strRef>
              <c:f>'LongTerm Trend Data'!$Z$4</c:f>
              <c:strCache>
                <c:ptCount val="1"/>
                <c:pt idx="0">
                  <c:v>Pending Placement ADP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Data'!$Z$149:$Z$158</c:f>
              <c:numCache>
                <c:formatCode>0.0</c:formatCode>
                <c:ptCount val="10"/>
                <c:pt idx="0">
                  <c:v>14.6</c:v>
                </c:pt>
                <c:pt idx="1">
                  <c:v>22.1</c:v>
                </c:pt>
                <c:pt idx="2">
                  <c:v>31.2</c:v>
                </c:pt>
                <c:pt idx="3">
                  <c:v>37.9</c:v>
                </c:pt>
                <c:pt idx="4">
                  <c:v>55.3</c:v>
                </c:pt>
                <c:pt idx="5">
                  <c:v>47.8</c:v>
                </c:pt>
                <c:pt idx="6">
                  <c:v>43.2</c:v>
                </c:pt>
                <c:pt idx="7">
                  <c:v>28.4</c:v>
                </c:pt>
                <c:pt idx="8">
                  <c:v>27.9</c:v>
                </c:pt>
                <c:pt idx="9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E7-416D-9290-F9A1C7C5EAE4}"/>
            </c:ext>
          </c:extLst>
        </c:ser>
        <c:ser>
          <c:idx val="1"/>
          <c:order val="2"/>
          <c:tx>
            <c:strRef>
              <c:f>'LongTerm Trend Data'!$AC$4</c:f>
              <c:strCache>
                <c:ptCount val="1"/>
                <c:pt idx="0">
                  <c:v>Adult Hold ADP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11176895880329E-7"/>
                  <c:y val="-3.915200268488633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E7-416D-9290-F9A1C7C5EAE4}"/>
                </c:ext>
              </c:extLst>
            </c:dLbl>
            <c:dLbl>
              <c:idx val="1"/>
              <c:layout>
                <c:manualLayout>
                  <c:x val="-7.6453664445790426E-3"/>
                  <c:y val="-3.696095106297467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n>
                        <a:noFill/>
                      </a:ln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E7-416D-9290-F9A1C7C5EAE4}"/>
                </c:ext>
              </c:extLst>
            </c:dLbl>
            <c:dLbl>
              <c:idx val="2"/>
              <c:layout>
                <c:manualLayout>
                  <c:x val="-1.110438118312134E-5"/>
                  <c:y val="-2.9599007254993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741-4652-9C01-6FAD76A7F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n>
                      <a:noFill/>
                    </a:ln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Data'!$AC$149:$AC$158</c:f>
              <c:numCache>
                <c:formatCode>#,##0.0</c:formatCode>
                <c:ptCount val="10"/>
                <c:pt idx="0">
                  <c:v>11</c:v>
                </c:pt>
                <c:pt idx="1">
                  <c:v>3.9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9E7-416D-9290-F9A1C7C5EAE4}"/>
            </c:ext>
          </c:extLst>
        </c:ser>
        <c:ser>
          <c:idx val="3"/>
          <c:order val="3"/>
          <c:tx>
            <c:strRef>
              <c:f>'LongTerm Trend Data'!$AD$4</c:f>
              <c:strCache>
                <c:ptCount val="1"/>
                <c:pt idx="0">
                  <c:v>Total Detained ADP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9587127542191932E-3"/>
                  <c:y val="9.92571503743510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41-4652-9C01-6FAD76A7F67C}"/>
                </c:ext>
              </c:extLst>
            </c:dLbl>
            <c:dLbl>
              <c:idx val="1"/>
              <c:layout>
                <c:manualLayout>
                  <c:x val="-3.9180426202070576E-3"/>
                  <c:y val="0.127365848908850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41-4652-9C01-6FAD76A7F67C}"/>
                </c:ext>
              </c:extLst>
            </c:dLbl>
            <c:dLbl>
              <c:idx val="2"/>
              <c:layout>
                <c:manualLayout>
                  <c:x val="6.1711176881512067E-7"/>
                  <c:y val="0.182914872944383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41-4652-9C01-6FAD76A7F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Data'!$AD$149:$AD$158</c:f>
              <c:numCache>
                <c:formatCode>#,##0</c:formatCode>
                <c:ptCount val="10"/>
                <c:pt idx="0">
                  <c:v>63.6</c:v>
                </c:pt>
                <c:pt idx="1">
                  <c:v>77.100000000000009</c:v>
                </c:pt>
                <c:pt idx="2">
                  <c:v>95.9</c:v>
                </c:pt>
                <c:pt idx="3">
                  <c:v>117.30000000000001</c:v>
                </c:pt>
                <c:pt idx="4">
                  <c:v>131.28942774741961</c:v>
                </c:pt>
                <c:pt idx="5">
                  <c:v>124.93400494672754</c:v>
                </c:pt>
                <c:pt idx="6">
                  <c:v>118.22638318112622</c:v>
                </c:pt>
                <c:pt idx="7">
                  <c:v>91.743378995433815</c:v>
                </c:pt>
                <c:pt idx="8">
                  <c:v>83.193620624048961</c:v>
                </c:pt>
                <c:pt idx="9">
                  <c:v>99.102479071537175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9E7-416D-9290-F9A1C7C5EA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33895936"/>
        <c:axId val="33897856"/>
      </c:barChart>
      <c:catAx>
        <c:axId val="33895936"/>
        <c:scaling>
          <c:orientation val="maxMin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Fiscal Year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3897856"/>
        <c:crosses val="autoZero"/>
        <c:auto val="0"/>
        <c:lblAlgn val="ctr"/>
        <c:lblOffset val="100"/>
        <c:noMultiLvlLbl val="0"/>
      </c:catAx>
      <c:valAx>
        <c:axId val="33897856"/>
        <c:scaling>
          <c:orientation val="minMax"/>
          <c:max val="15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Detained ADP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3895936"/>
        <c:crosses val="max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600173284984683"/>
          <c:y val="5.2374446345778557E-2"/>
          <c:w val="0.23479499743029233"/>
          <c:h val="0.1746074944742136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15935508061499E-2"/>
          <c:y val="5.471713115245401E-2"/>
          <c:w val="0.90031865518276488"/>
          <c:h val="0.8304382023708897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'LongTerm Trend Data'!$V$4</c:f>
              <c:strCache>
                <c:ptCount val="1"/>
                <c:pt idx="0">
                  <c:v>Pre-Disposition ADP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'LongTerm Trend Data'!$B$149:$B$158</c:f>
              <c:strCache>
                <c:ptCount val="10"/>
                <c:pt idx="0">
                  <c:v>FY16</c:v>
                </c:pt>
                <c:pt idx="1">
                  <c:v>FY15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'LongTerm Trend Data'!$V$149:$V$158</c:f>
              <c:numCache>
                <c:formatCode>0.0</c:formatCode>
                <c:ptCount val="10"/>
                <c:pt idx="0">
                  <c:v>38</c:v>
                </c:pt>
                <c:pt idx="1">
                  <c:v>51.1</c:v>
                </c:pt>
                <c:pt idx="2">
                  <c:v>61.7</c:v>
                </c:pt>
                <c:pt idx="3">
                  <c:v>79.400000000000006</c:v>
                </c:pt>
                <c:pt idx="4">
                  <c:v>75.989427747419597</c:v>
                </c:pt>
                <c:pt idx="5">
                  <c:v>77.134004946727543</c:v>
                </c:pt>
                <c:pt idx="6">
                  <c:v>75.026383181126221</c:v>
                </c:pt>
                <c:pt idx="7">
                  <c:v>63.343378995433817</c:v>
                </c:pt>
                <c:pt idx="8">
                  <c:v>55.293620624048962</c:v>
                </c:pt>
                <c:pt idx="9">
                  <c:v>60.602479071537182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56-4E6C-A8B9-F19E17073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axId val="37965184"/>
        <c:axId val="37996800"/>
      </c:barChart>
      <c:catAx>
        <c:axId val="37965184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7996800"/>
        <c:crosses val="autoZero"/>
        <c:auto val="0"/>
        <c:lblAlgn val="ctr"/>
        <c:lblOffset val="100"/>
        <c:noMultiLvlLbl val="0"/>
      </c:catAx>
      <c:valAx>
        <c:axId val="379968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37965184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9475065616799E-2"/>
          <c:y val="6.2065456103701323E-2"/>
          <c:w val="0.93794425002430248"/>
          <c:h val="0.83185708929240987"/>
        </c:manualLayout>
      </c:layout>
      <c:lineChart>
        <c:grouping val="standard"/>
        <c:varyColors val="0"/>
        <c:ser>
          <c:idx val="3"/>
          <c:order val="0"/>
          <c:tx>
            <c:strRef>
              <c:f>'Det Offense Trend Data'!$C$75</c:f>
              <c:strCache>
                <c:ptCount val="1"/>
                <c:pt idx="0">
                  <c:v>Crime of Violence:  -26%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'Det Offense Trend Data'!$D$74:$M$74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Data'!$D$75:$M$75</c:f>
              <c:numCache>
                <c:formatCode>_(* #,##0_);_(* \(#,##0\);_(* "-"??_);_(@_)</c:formatCode>
                <c:ptCount val="10"/>
                <c:pt idx="0">
                  <c:v>282</c:v>
                </c:pt>
                <c:pt idx="1">
                  <c:v>272</c:v>
                </c:pt>
                <c:pt idx="2">
                  <c:v>376</c:v>
                </c:pt>
                <c:pt idx="3">
                  <c:v>559</c:v>
                </c:pt>
                <c:pt idx="4">
                  <c:v>547</c:v>
                </c:pt>
                <c:pt idx="5">
                  <c:v>604</c:v>
                </c:pt>
                <c:pt idx="6">
                  <c:v>664</c:v>
                </c:pt>
                <c:pt idx="7">
                  <c:v>544</c:v>
                </c:pt>
                <c:pt idx="8">
                  <c:v>481</c:v>
                </c:pt>
                <c:pt idx="9">
                  <c:v>381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7E2-4A50-B717-918BA6778D46}"/>
            </c:ext>
          </c:extLst>
        </c:ser>
        <c:ser>
          <c:idx val="2"/>
          <c:order val="1"/>
          <c:tx>
            <c:strRef>
              <c:f>'Det Offense Trend Data'!$C$76</c:f>
              <c:strCache>
                <c:ptCount val="1"/>
                <c:pt idx="0">
                  <c:v>Non-Violent Felony:  -75%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'Det Offense Trend Data'!$D$74:$M$74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Data'!$D$76:$M$76</c:f>
              <c:numCache>
                <c:formatCode>_(* #,##0_);_(* \(#,##0\);_(* "-"??_);_(@_)</c:formatCode>
                <c:ptCount val="10"/>
                <c:pt idx="0">
                  <c:v>67</c:v>
                </c:pt>
                <c:pt idx="1">
                  <c:v>99</c:v>
                </c:pt>
                <c:pt idx="2">
                  <c:v>133</c:v>
                </c:pt>
                <c:pt idx="3">
                  <c:v>149</c:v>
                </c:pt>
                <c:pt idx="4">
                  <c:v>202</c:v>
                </c:pt>
                <c:pt idx="5">
                  <c:v>238</c:v>
                </c:pt>
                <c:pt idx="6">
                  <c:v>347</c:v>
                </c:pt>
                <c:pt idx="7">
                  <c:v>380</c:v>
                </c:pt>
                <c:pt idx="8">
                  <c:v>378</c:v>
                </c:pt>
                <c:pt idx="9">
                  <c:v>272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7E2-4A50-B717-918BA6778D46}"/>
            </c:ext>
          </c:extLst>
        </c:ser>
        <c:ser>
          <c:idx val="1"/>
          <c:order val="2"/>
          <c:tx>
            <c:strRef>
              <c:f>'Det Offense Trend Data'!$C$77</c:f>
              <c:strCache>
                <c:ptCount val="1"/>
                <c:pt idx="0">
                  <c:v>Misdemeanor:  -40%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'Det Offense Trend Data'!$D$74:$M$74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Data'!$D$77:$M$77</c:f>
              <c:numCache>
                <c:formatCode>_(* #,##0_);_(* \(#,##0\);_(* "-"??_);_(@_)</c:formatCode>
                <c:ptCount val="10"/>
                <c:pt idx="0">
                  <c:v>312</c:v>
                </c:pt>
                <c:pt idx="1">
                  <c:v>400</c:v>
                </c:pt>
                <c:pt idx="2">
                  <c:v>501</c:v>
                </c:pt>
                <c:pt idx="3">
                  <c:v>741</c:v>
                </c:pt>
                <c:pt idx="4">
                  <c:v>766</c:v>
                </c:pt>
                <c:pt idx="5">
                  <c:v>787</c:v>
                </c:pt>
                <c:pt idx="6">
                  <c:v>701</c:v>
                </c:pt>
                <c:pt idx="7">
                  <c:v>627</c:v>
                </c:pt>
                <c:pt idx="8">
                  <c:v>588</c:v>
                </c:pt>
                <c:pt idx="9">
                  <c:v>517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47E2-4A50-B717-918BA6778D46}"/>
            </c:ext>
          </c:extLst>
        </c:ser>
        <c:ser>
          <c:idx val="4"/>
          <c:order val="3"/>
          <c:tx>
            <c:strRef>
              <c:f>'Det Offense Trend Data'!$C$78</c:f>
              <c:strCache>
                <c:ptCount val="1"/>
                <c:pt idx="0">
                  <c:v>Traffic, Status, Ordinance, Other:  -63%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'Det Offense Trend Data'!$D$74:$M$74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Data'!$D$78:$M$78</c:f>
              <c:numCache>
                <c:formatCode>_(* #,##0_);_(* \(#,##0\);_(* "-"??_);_(@_)</c:formatCode>
                <c:ptCount val="10"/>
                <c:pt idx="0">
                  <c:v>30</c:v>
                </c:pt>
                <c:pt idx="1">
                  <c:v>27</c:v>
                </c:pt>
                <c:pt idx="2">
                  <c:v>50</c:v>
                </c:pt>
                <c:pt idx="3">
                  <c:v>67</c:v>
                </c:pt>
                <c:pt idx="4">
                  <c:v>94</c:v>
                </c:pt>
                <c:pt idx="5">
                  <c:v>70</c:v>
                </c:pt>
                <c:pt idx="6">
                  <c:v>114</c:v>
                </c:pt>
                <c:pt idx="7">
                  <c:v>83</c:v>
                </c:pt>
                <c:pt idx="8">
                  <c:v>74</c:v>
                </c:pt>
                <c:pt idx="9">
                  <c:v>81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47E2-4A50-B717-918BA6778D46}"/>
            </c:ext>
          </c:extLst>
        </c:ser>
        <c:ser>
          <c:idx val="0"/>
          <c:order val="4"/>
          <c:tx>
            <c:strRef>
              <c:f>'Det Offense Trend Data'!$C$79</c:f>
              <c:strCache>
                <c:ptCount val="1"/>
                <c:pt idx="0">
                  <c:v> Total:  -45%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'Det Offense Trend Data'!$D$74:$M$74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Data'!$D$79:$M$79</c:f>
              <c:numCache>
                <c:formatCode>_(* #,##0_);_(* \(#,##0\);_(* "-"??_);_(@_)</c:formatCode>
                <c:ptCount val="10"/>
                <c:pt idx="0">
                  <c:v>691</c:v>
                </c:pt>
                <c:pt idx="1">
                  <c:v>798</c:v>
                </c:pt>
                <c:pt idx="2">
                  <c:v>1060</c:v>
                </c:pt>
                <c:pt idx="3">
                  <c:v>1516</c:v>
                </c:pt>
                <c:pt idx="4">
                  <c:v>1609</c:v>
                </c:pt>
                <c:pt idx="5">
                  <c:v>1699</c:v>
                </c:pt>
                <c:pt idx="6">
                  <c:v>1826</c:v>
                </c:pt>
                <c:pt idx="7">
                  <c:v>1634</c:v>
                </c:pt>
                <c:pt idx="8">
                  <c:v>1521</c:v>
                </c:pt>
                <c:pt idx="9">
                  <c:v>1251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47E2-4A50-B717-918BA6778D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83392"/>
        <c:axId val="38684928"/>
      </c:lineChart>
      <c:catAx>
        <c:axId val="38683392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684928"/>
        <c:crosses val="autoZero"/>
        <c:auto val="1"/>
        <c:lblAlgn val="ctr"/>
        <c:lblOffset val="100"/>
        <c:noMultiLvlLbl val="0"/>
      </c:catAx>
      <c:valAx>
        <c:axId val="38684928"/>
        <c:scaling>
          <c:orientation val="minMax"/>
          <c:max val="9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68339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68797892298823116"/>
          <c:y val="1.6730944346242422E-3"/>
          <c:w val="0.3120210770117689"/>
          <c:h val="0.2234776902887139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/>
              <a:t>Proportion of Pre-D Detention Admissions For</a:t>
            </a:r>
            <a:r>
              <a:rPr lang="en-US" sz="1400" baseline="0"/>
              <a:t> Crimes of Violence,</a:t>
            </a:r>
            <a:r>
              <a:rPr lang="en-US" sz="1400"/>
              <a:t> FY07 - FY16</a:t>
            </a:r>
          </a:p>
        </c:rich>
      </c:tx>
      <c:layout>
        <c:manualLayout>
          <c:xMode val="edge"/>
          <c:yMode val="edge"/>
          <c:x val="2.3160464795021801E-2"/>
          <c:y val="5.717048526828889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331146106736658E-2"/>
          <c:y val="8.5578283692799267E-2"/>
          <c:w val="0.93372606202002528"/>
          <c:h val="0.8014261668378409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'Det Offense Trend Data'!$C$80</c:f>
              <c:strCache>
                <c:ptCount val="1"/>
                <c:pt idx="0">
                  <c:v>Crime of Violence:  + 34%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'Det Offense Trend Data'!$D$74:$M$74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Data'!$D$80:$M$80</c:f>
              <c:numCache>
                <c:formatCode>0%</c:formatCode>
                <c:ptCount val="10"/>
                <c:pt idx="0">
                  <c:v>0.40810419681620841</c:v>
                </c:pt>
                <c:pt idx="1">
                  <c:v>0.34085213032581452</c:v>
                </c:pt>
                <c:pt idx="2">
                  <c:v>0.35471698113207545</c:v>
                </c:pt>
                <c:pt idx="3">
                  <c:v>0.3687335092348285</c:v>
                </c:pt>
                <c:pt idx="4">
                  <c:v>0.33996270975761345</c:v>
                </c:pt>
                <c:pt idx="5">
                  <c:v>0.35550323719835197</c:v>
                </c:pt>
                <c:pt idx="6">
                  <c:v>0.36363636363636365</c:v>
                </c:pt>
                <c:pt idx="7">
                  <c:v>0.33292533659730722</c:v>
                </c:pt>
                <c:pt idx="8">
                  <c:v>0.31623931623931623</c:v>
                </c:pt>
                <c:pt idx="9">
                  <c:v>0.30455635491606714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1D-4823-9596-EB5D58767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57120"/>
        <c:axId val="38758656"/>
      </c:barChart>
      <c:catAx>
        <c:axId val="3875712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758656"/>
        <c:crosses val="autoZero"/>
        <c:auto val="1"/>
        <c:lblAlgn val="ctr"/>
        <c:lblOffset val="100"/>
        <c:noMultiLvlLbl val="0"/>
      </c:catAx>
      <c:valAx>
        <c:axId val="387586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757120"/>
        <c:crosses val="max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51783804802177E-2"/>
          <c:y val="8.9171065178149087E-2"/>
          <c:w val="0.88937105084086721"/>
          <c:h val="0.80081721625955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Data'!$A$81</c:f>
              <c:strCache>
                <c:ptCount val="1"/>
                <c:pt idx="0">
                  <c:v>Non-Violent Felony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603723145717894E-3"/>
                  <c:y val="1.7568121955263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292175487511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2465490424808007E-3"/>
                  <c:y val="-2.82756492497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833740390009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777777777777779E-3"/>
                  <c:y val="-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9.1687019500457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777777777777779E-3"/>
                  <c:y val="-2.2922115847632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629386604452221E-3"/>
                  <c:y val="-7.7694151356939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7777777777777779E-3"/>
                  <c:y val="4.58435097502286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Data'!$D$74:$M$74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Data'!$D$81:$M$81</c:f>
              <c:numCache>
                <c:formatCode>0%</c:formatCode>
                <c:ptCount val="10"/>
                <c:pt idx="0">
                  <c:v>9.6960926193921854E-2</c:v>
                </c:pt>
                <c:pt idx="1">
                  <c:v>0.12406015037593984</c:v>
                </c:pt>
                <c:pt idx="2">
                  <c:v>0.12547169811320755</c:v>
                </c:pt>
                <c:pt idx="3">
                  <c:v>9.8284960422163586E-2</c:v>
                </c:pt>
                <c:pt idx="4">
                  <c:v>0.12554381603480422</c:v>
                </c:pt>
                <c:pt idx="5">
                  <c:v>0.14008240141259565</c:v>
                </c:pt>
                <c:pt idx="6">
                  <c:v>0.19003285870755751</c:v>
                </c:pt>
                <c:pt idx="7">
                  <c:v>0.23255813953488372</c:v>
                </c:pt>
                <c:pt idx="8">
                  <c:v>0.24852071005917159</c:v>
                </c:pt>
                <c:pt idx="9">
                  <c:v>0.21742605915267785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84448"/>
        <c:axId val="39785984"/>
      </c:barChart>
      <c:catAx>
        <c:axId val="39784448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9785984"/>
        <c:crosses val="autoZero"/>
        <c:auto val="1"/>
        <c:lblAlgn val="ctr"/>
        <c:lblOffset val="100"/>
        <c:noMultiLvlLbl val="0"/>
      </c:catAx>
      <c:valAx>
        <c:axId val="397859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9784448"/>
        <c:crosses val="max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'Det Offense Trend Data'!$A$80</c:f>
              <c:strCache>
                <c:ptCount val="1"/>
                <c:pt idx="0">
                  <c:v>Crime of Violence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Data'!$D$74:$M$74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Data'!$D$80:$M$80</c:f>
              <c:numCache>
                <c:formatCode>0%</c:formatCode>
                <c:ptCount val="10"/>
                <c:pt idx="0">
                  <c:v>0.40810419681620841</c:v>
                </c:pt>
                <c:pt idx="1">
                  <c:v>0.34085213032581452</c:v>
                </c:pt>
                <c:pt idx="2">
                  <c:v>0.35471698113207545</c:v>
                </c:pt>
                <c:pt idx="3">
                  <c:v>0.3687335092348285</c:v>
                </c:pt>
                <c:pt idx="4">
                  <c:v>0.33996270975761345</c:v>
                </c:pt>
                <c:pt idx="5">
                  <c:v>0.35550323719835197</c:v>
                </c:pt>
                <c:pt idx="6">
                  <c:v>0.36363636363636365</c:v>
                </c:pt>
                <c:pt idx="7">
                  <c:v>0.33292533659730722</c:v>
                </c:pt>
                <c:pt idx="8">
                  <c:v>0.31623931623931623</c:v>
                </c:pt>
                <c:pt idx="9">
                  <c:v>0.30455635491606714</c:v>
                </c:pt>
              </c:numCache>
            </c:numRef>
          </c:val>
        </c:ser>
        <c:ser>
          <c:idx val="1"/>
          <c:order val="1"/>
          <c:tx>
            <c:strRef>
              <c:f>'Det Offense Trend Data'!$A$81</c:f>
              <c:strCache>
                <c:ptCount val="1"/>
                <c:pt idx="0">
                  <c:v>Non-Violent Felony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 Offense Trend Data'!$D$74:$M$74</c:f>
              <c:strCache>
                <c:ptCount val="10"/>
                <c:pt idx="0">
                  <c:v>FY 16</c:v>
                </c:pt>
                <c:pt idx="1">
                  <c:v>FY 15</c:v>
                </c:pt>
                <c:pt idx="2">
                  <c:v>FY14</c:v>
                </c:pt>
                <c:pt idx="3">
                  <c:v>FY13</c:v>
                </c:pt>
                <c:pt idx="4">
                  <c:v>FY12</c:v>
                </c:pt>
                <c:pt idx="5">
                  <c:v>FY11</c:v>
                </c:pt>
                <c:pt idx="6">
                  <c:v>FY10</c:v>
                </c:pt>
                <c:pt idx="7">
                  <c:v>FY09</c:v>
                </c:pt>
                <c:pt idx="8">
                  <c:v>FY08</c:v>
                </c:pt>
                <c:pt idx="9">
                  <c:v>FY07</c:v>
                </c:pt>
              </c:strCache>
            </c:strRef>
          </c:cat>
          <c:val>
            <c:numRef>
              <c:f>'Det Offense Trend Data'!$D$81:$M$81</c:f>
              <c:numCache>
                <c:formatCode>0%</c:formatCode>
                <c:ptCount val="10"/>
                <c:pt idx="0">
                  <c:v>9.6960926193921854E-2</c:v>
                </c:pt>
                <c:pt idx="1">
                  <c:v>0.12406015037593984</c:v>
                </c:pt>
                <c:pt idx="2">
                  <c:v>0.12547169811320755</c:v>
                </c:pt>
                <c:pt idx="3">
                  <c:v>9.8284960422163586E-2</c:v>
                </c:pt>
                <c:pt idx="4">
                  <c:v>0.12554381603480422</c:v>
                </c:pt>
                <c:pt idx="5">
                  <c:v>0.14008240141259565</c:v>
                </c:pt>
                <c:pt idx="6">
                  <c:v>0.19003285870755751</c:v>
                </c:pt>
                <c:pt idx="7">
                  <c:v>0.23255813953488372</c:v>
                </c:pt>
                <c:pt idx="8">
                  <c:v>0.24852071005917159</c:v>
                </c:pt>
                <c:pt idx="9">
                  <c:v>0.21742605915267785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675392"/>
        <c:axId val="101676928"/>
      </c:barChart>
      <c:catAx>
        <c:axId val="101675392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1676928"/>
        <c:crosses val="autoZero"/>
        <c:auto val="1"/>
        <c:lblAlgn val="ctr"/>
        <c:lblOffset val="100"/>
        <c:noMultiLvlLbl val="0"/>
      </c:catAx>
      <c:valAx>
        <c:axId val="10167692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01675392"/>
        <c:crosses val="max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0.00741</cdr:x>
      <cdr:y>0</cdr:y>
    </cdr:from>
    <cdr:to>
      <cdr:x>1</cdr:x>
      <cdr:y>0.1534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81" y="0"/>
          <a:ext cx="8168619" cy="5522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 smtClean="0">
              <a:effectLst/>
            </a:rPr>
            <a:t>Proportion </a:t>
          </a:r>
          <a:r>
            <a:rPr lang="en-US" sz="1200" b="1" i="0" baseline="0" dirty="0">
              <a:effectLst/>
            </a:rPr>
            <a:t>of Pre-D Detention Admissions for Non-Violent Felonies,  FY07 - FY16</a:t>
          </a:r>
          <a:endParaRPr lang="en-US" sz="1200" dirty="0">
            <a:effectLst/>
          </a:endParaRPr>
        </a:p>
        <a:p xmlns:a="http://schemas.openxmlformats.org/drawingml/2006/main"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3F397865-3A25-4A79-823A-5EFD4A34E9E8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7CCBF600-C7DD-40EA-B2D0-2E040B893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9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4" y="2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8D2F580-CECB-2C48-AEB8-EF4FAF3DAC40}" type="datetimeFigureOut">
              <a:rPr lang="en-US" smtClean="0"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6425"/>
            <a:ext cx="5504204" cy="4183063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4" y="8829676"/>
            <a:ext cx="2982742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DBA25C02-4A20-0447-B38F-38DFD5044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complaints referred to DJS </a:t>
            </a:r>
            <a:r>
              <a:rPr lang="en-US" dirty="0" smtClean="0"/>
              <a:t>Intake.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ASSIST, complaints referred to DJS Intake in fiscal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complaints referred to DJS Intake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en-US" dirty="0" smtClean="0"/>
              <a:t>Data </a:t>
            </a:r>
            <a:r>
              <a:rPr lang="en-US" dirty="0"/>
              <a:t>Source: DJS ASSIST, detention admissions for </a:t>
            </a:r>
            <a:r>
              <a:rPr lang="en-US" dirty="0" smtClean="0"/>
              <a:t>Metro Region </a:t>
            </a:r>
            <a:r>
              <a:rPr lang="en-US" dirty="0"/>
              <a:t>youth.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legal action tables.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9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ASSIST, </a:t>
            </a:r>
            <a:r>
              <a:rPr lang="en-US" dirty="0" smtClean="0"/>
              <a:t>committed program </a:t>
            </a:r>
            <a:r>
              <a:rPr lang="en-US" dirty="0"/>
              <a:t>admissions.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Source: DJS ASSIST</a:t>
            </a:r>
            <a:r>
              <a:rPr lang="en-US" dirty="0" smtClean="0"/>
              <a:t>, average population of committed facilities.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Source: DJS Data Resource Guide FY2015.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25C02-4A20-0447-B38F-38DFD50443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3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D894B-8184-4308-80AB-CCD7D38DC611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0020-536D-4D10-ACF2-FE593AB4201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6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E588-4FD6-4D0A-9263-A2A568C90CF2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4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C6FD-8F4C-4C6F-AD6E-D0699AB14C6E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E6BB-A64F-410E-8525-37861A11AFED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C119E-725B-4C4F-99F3-C1F53EAD7B31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7942-AA7F-4AE5-8C7B-11F86F8961FD}" type="datetime1">
              <a:rPr lang="en-US" smtClean="0"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C540-9ACE-4456-90F0-28FE84A1A2EF}" type="datetime1">
              <a:rPr lang="en-US" smtClean="0"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85B64-05EA-4E90-B0D9-AA169EE4CDF9}" type="datetime1">
              <a:rPr lang="en-US" smtClean="0"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E851-D908-4927-8920-E734253BB3F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7408-BFF5-4AE7-8D74-E7774BEA9728}" type="datetime1">
              <a:rPr lang="en-US" smtClean="0"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2546-94E2-4B71-8F3F-A16BD21B42E9}" type="datetime1">
              <a:rPr lang="en-US" smtClean="0"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Prepared by DJS Office of Research &amp; Evaluation, September 2014. Data Source: DJS ASSIST. Note: FY2014 Data is preliminary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A2B5-D09A-404F-ACB7-004CF0E94D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89175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4000" dirty="0" smtClean="0"/>
              <a:t>Metro Region Juvenile Services Long Term Trends: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Counties of Montgomery and </a:t>
            </a:r>
            <a:br>
              <a:rPr lang="en-US" sz="3200" dirty="0" smtClean="0"/>
            </a:br>
            <a:r>
              <a:rPr lang="en-US" sz="3200" dirty="0" smtClean="0"/>
              <a:t>Prince George’s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DJS Logo - click to go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80416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51054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DJS Office of Research and Evaluation, January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Metro Region Pre-D Detention Population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2541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3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Metro Region Youth In Detention Pending a Committed Placement Has Declined Dramatically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Juvenile court pending placement population declined 62.1% in ten years to 14.6 youth in FY 2016.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073087"/>
              </p:ext>
            </p:extLst>
          </p:nvPr>
        </p:nvGraphicFramePr>
        <p:xfrm>
          <a:off x="609600" y="2046514"/>
          <a:ext cx="7924800" cy="387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531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Probation and Commitment Orders Have Declined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985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Metro Region Juvenile probation orders declined 57.9% in ten years. Statewide probation orders declined 51.9% 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Metro Region juvenile commitments declined 35.7% in ten </a:t>
            </a:r>
            <a:r>
              <a:rPr lang="en-US" sz="1800" dirty="0"/>
              <a:t>years. </a:t>
            </a:r>
            <a:r>
              <a:rPr lang="en-US" sz="1800" dirty="0" smtClean="0"/>
              <a:t> Statewide commitments declined 48.2% </a:t>
            </a:r>
            <a:r>
              <a:rPr lang="en-US" sz="1800" dirty="0"/>
              <a:t>over the same period.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273615"/>
              </p:ext>
            </p:extLst>
          </p:nvPr>
        </p:nvGraphicFramePr>
        <p:xfrm>
          <a:off x="914400" y="2209800"/>
          <a:ext cx="7543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44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Average Committed Out of Home Population Has Declined Significantly in the Metro Region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982662"/>
            <a:ext cx="8229600" cy="1379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The overall daily population of Metro Region youth committed by the juvenile court to out of home placement declined 36.7% over ten years, from 252 in FY07 to 159.5 in FY16.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average committed population declined 39.1% over the same 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336147"/>
              </p:ext>
            </p:extLst>
          </p:nvPr>
        </p:nvGraphicFramePr>
        <p:xfrm>
          <a:off x="685800" y="2340429"/>
          <a:ext cx="8001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7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Metro Region Committed Youth Population Has Declined for All Facility Types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2514" y="838200"/>
            <a:ext cx="8240486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Overall committed out-of-home population has declined </a:t>
            </a:r>
            <a:r>
              <a:rPr lang="en-US" dirty="0" smtClean="0"/>
              <a:t>36.7</a:t>
            </a:r>
            <a:r>
              <a:rPr lang="en-US" sz="1800" dirty="0" smtClean="0"/>
              <a:t>% since FY07.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DJS-Operated ADP </a:t>
            </a:r>
            <a:r>
              <a:rPr lang="en-US" dirty="0" smtClean="0"/>
              <a:t>in</a:t>
            </a:r>
            <a:r>
              <a:rPr lang="en-US" sz="1800" dirty="0" smtClean="0"/>
              <a:t>creased 3.6%, and Private In-State has declined 51.4% since FY07.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Out of State committed </a:t>
            </a:r>
            <a:r>
              <a:rPr lang="en-US" dirty="0" smtClean="0"/>
              <a:t>average population </a:t>
            </a:r>
            <a:r>
              <a:rPr lang="en-US" dirty="0"/>
              <a:t>declined </a:t>
            </a:r>
            <a:r>
              <a:rPr lang="en-US" dirty="0" smtClean="0"/>
              <a:t>from the high of 38 youth in FY15, to 21 in FY16.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078267"/>
              </p:ext>
            </p:extLst>
          </p:nvPr>
        </p:nvGraphicFramePr>
        <p:xfrm>
          <a:off x="522514" y="2514600"/>
          <a:ext cx="8240486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47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Rate of Juveniles Committed for Low-Level Offenses Has Declined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misdemeanor and other low-level offenses declined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new commitments for violations of probation has begun to decline in the last year.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122428"/>
              </p:ext>
            </p:extLst>
          </p:nvPr>
        </p:nvGraphicFramePr>
        <p:xfrm>
          <a:off x="419100" y="2819400"/>
          <a:ext cx="8229600" cy="361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112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Crimes of Violence has Increased in the Metro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219199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make up over a third (35%) of new commitments in FY 2016 in the Metro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rate of juveniles committed for Non-Violent Felonies has </a:t>
            </a:r>
            <a:r>
              <a:rPr lang="en-US" dirty="0" smtClean="0"/>
              <a:t>remained </a:t>
            </a:r>
            <a:r>
              <a:rPr lang="en-US" dirty="0" smtClean="0"/>
              <a:t>flat.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695125"/>
              </p:ext>
            </p:extLst>
          </p:nvPr>
        </p:nvGraphicFramePr>
        <p:xfrm>
          <a:off x="457200" y="2419528"/>
          <a:ext cx="8229600" cy="370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074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Rate of Juveniles Committed for Crimes of Violence has Increased in the Metro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Crimes of Violence make up over a third (35%) of new commitments in FY 2016 in the Metro Region.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871873"/>
              </p:ext>
            </p:extLst>
          </p:nvPr>
        </p:nvGraphicFramePr>
        <p:xfrm>
          <a:off x="511629" y="2438400"/>
          <a:ext cx="8229600" cy="3983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238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Rate of Juveniles Committed for Non-Violent Felonies has Remained Flat in Recent Years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0997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854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Rate of Juveniles Committed for Violations of Probation has Decreased in the Metro Region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increasing from FY 2011 through FY 2014, the rate of new commitments for Violations of Probation has begun to decrease over the past two years to 21% in FY 2016.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321945"/>
              </p:ext>
            </p:extLst>
          </p:nvPr>
        </p:nvGraphicFramePr>
        <p:xfrm>
          <a:off x="457200" y="2209800"/>
          <a:ext cx="8229600" cy="408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35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Metro Region Juvenile Complaints Have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672" y="1012208"/>
            <a:ext cx="8305800" cy="121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Metro Region complaints referred to DJS Intake declined 59.9% in ten years.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Statewide complaints declined 56.1%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03441"/>
              </p:ext>
            </p:extLst>
          </p:nvPr>
        </p:nvGraphicFramePr>
        <p:xfrm>
          <a:off x="609600" y="2438400"/>
          <a:ext cx="7924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8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Metro Region DJS Committed Youth </a:t>
            </a:r>
            <a:br>
              <a:rPr lang="en-US" sz="2400" dirty="0" smtClean="0"/>
            </a:br>
            <a:r>
              <a:rPr lang="en-US" sz="2400" dirty="0" smtClean="0"/>
              <a:t>Have Declined in Recent Years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11.4% of Metro Region youth released from committed placement in FY15 had a new offense within a year that resulted in a delinquent adjudication or criminal conviction, a decrease of 4.1 percentage points from FY14.</a:t>
            </a:r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16.7% in FY15, down 4.1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444392"/>
              </p:ext>
            </p:extLst>
          </p:nvPr>
        </p:nvGraphicFramePr>
        <p:xfrm>
          <a:off x="1066800" y="2514600"/>
          <a:ext cx="6552112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74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Recidivism Rates for Metro Region DJS Probation Youth </a:t>
            </a:r>
            <a:br>
              <a:rPr lang="en-US" sz="2400" dirty="0" smtClean="0"/>
            </a:br>
            <a:r>
              <a:rPr lang="en-US" sz="2400" dirty="0" smtClean="0"/>
              <a:t>Have Declined in The Past Year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181100"/>
            <a:ext cx="8305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10.9% of Metro Region youth placed on probation for the first time in FY15 had a new offense within a year that resulted in a delinquent adjudication or criminal conviction, a decrease of 1.2 percentage points from FY14.</a:t>
            </a:r>
            <a:endParaRPr lang="en-US" sz="1800" dirty="0"/>
          </a:p>
          <a:p>
            <a:pPr algn="l"/>
            <a:endParaRPr lang="en-US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smtClean="0"/>
              <a:t>The Statewide rate was 17.6% in FY15, down 1.4 points from FY14.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1" name="Footer Placeholder 2"/>
          <p:cNvSpPr txBox="1">
            <a:spLocks/>
          </p:cNvSpPr>
          <p:nvPr/>
        </p:nvSpPr>
        <p:spPr>
          <a:xfrm>
            <a:off x="76200" y="6248400"/>
            <a:ext cx="31242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ASSIST, and CJIS for adult convictions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624108"/>
              </p:ext>
            </p:extLst>
          </p:nvPr>
        </p:nvGraphicFramePr>
        <p:xfrm>
          <a:off x="1219200" y="2743200"/>
          <a:ext cx="6629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59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90575"/>
          </a:xfrm>
        </p:spPr>
        <p:txBody>
          <a:bodyPr>
            <a:noAutofit/>
          </a:bodyPr>
          <a:lstStyle/>
          <a:p>
            <a:r>
              <a:rPr lang="en-US" sz="2400" dirty="0" smtClean="0"/>
              <a:t>Juvenile Complaints in Metro Region Have Declined </a:t>
            </a:r>
            <a:br>
              <a:rPr lang="en-US" sz="2400" dirty="0" smtClean="0"/>
            </a:br>
            <a:r>
              <a:rPr lang="en-US" sz="2400" dirty="0" smtClean="0"/>
              <a:t>for All Race/Ethnicities Since FY07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8086" y="942975"/>
            <a:ext cx="8305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2575" indent="-282575" algn="l">
              <a:spcAft>
                <a:spcPts val="300"/>
              </a:spcAft>
              <a:buFont typeface="Arial" pitchFamily="34" charset="0"/>
              <a:buChar char="•"/>
            </a:pPr>
            <a:r>
              <a:rPr lang="en-US" sz="1800" dirty="0" smtClean="0"/>
              <a:t>Complaints for Metro Region African American youth declined 62.3%, and declined 66.7% for white youth.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67% of complaints.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African American youth comprise 39.2% of the general population.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76200" y="6248400"/>
            <a:ext cx="2667000" cy="47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smtClean="0">
                <a:solidFill>
                  <a:schemeClr val="tx1"/>
                </a:solidFill>
              </a:rPr>
              <a:t>Data Source: DJS ASSIST 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403248"/>
              </p:ext>
            </p:extLst>
          </p:nvPr>
        </p:nvGraphicFramePr>
        <p:xfrm>
          <a:off x="675640" y="2438400"/>
          <a:ext cx="7890691" cy="351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60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781"/>
            <a:ext cx="9144000" cy="520019"/>
          </a:xfrm>
        </p:spPr>
        <p:txBody>
          <a:bodyPr>
            <a:noAutofit/>
          </a:bodyPr>
          <a:lstStyle/>
          <a:p>
            <a:r>
              <a:rPr lang="en-US" sz="2400" dirty="0" smtClean="0"/>
              <a:t>Percent of Cases Referred to Juvenile Court by Metro Region has Increased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458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51.5% of Metro Region complaints </a:t>
            </a:r>
            <a:r>
              <a:rPr lang="en-US" sz="1800" dirty="0"/>
              <a:t>w</a:t>
            </a:r>
            <a:r>
              <a:rPr lang="en-US" sz="1800" dirty="0" smtClean="0"/>
              <a:t>ere referred to court by DJS Intake in FY15, 16.5% more than in FY07.  Statewide 48.2%  were referred to court.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18.5% </a:t>
            </a:r>
            <a:r>
              <a:rPr lang="en-US" sz="1800" dirty="0"/>
              <a:t>of </a:t>
            </a:r>
            <a:r>
              <a:rPr lang="en-US" sz="1800" dirty="0" smtClean="0"/>
              <a:t>Metro Region complaints were diverted to an informal DJS pre-court case.  </a:t>
            </a:r>
            <a:r>
              <a:rPr lang="en-US" sz="1800" dirty="0"/>
              <a:t>Statewide </a:t>
            </a:r>
            <a:r>
              <a:rPr lang="en-US" sz="1800" dirty="0" smtClean="0"/>
              <a:t>15.8% </a:t>
            </a:r>
            <a:r>
              <a:rPr lang="en-US" sz="1800" dirty="0"/>
              <a:t>were </a:t>
            </a:r>
            <a:r>
              <a:rPr lang="en-US" sz="1800" dirty="0" smtClean="0"/>
              <a:t>diverted.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24204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362790"/>
              </p:ext>
            </p:extLst>
          </p:nvPr>
        </p:nvGraphicFramePr>
        <p:xfrm>
          <a:off x="965426" y="2362200"/>
          <a:ext cx="7441747" cy="347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Metro Region Detention Population Has Declined Significantly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153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788844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Metro Region daily population </a:t>
            </a:r>
            <a:r>
              <a:rPr lang="en-US" sz="1800" dirty="0"/>
              <a:t>in </a:t>
            </a:r>
            <a:r>
              <a:rPr lang="en-US" sz="1800" dirty="0" smtClean="0"/>
              <a:t>DJS detention </a:t>
            </a:r>
            <a:r>
              <a:rPr lang="en-US" sz="1800" dirty="0"/>
              <a:t>declined </a:t>
            </a:r>
            <a:r>
              <a:rPr lang="en-US" sz="1800" dirty="0" smtClean="0"/>
              <a:t>35.4% in ten years, to 64 in FY16. The statewide detention population </a:t>
            </a:r>
            <a:r>
              <a:rPr lang="en-US" sz="1800" dirty="0"/>
              <a:t>declined </a:t>
            </a:r>
            <a:r>
              <a:rPr lang="en-US" sz="1800" dirty="0" smtClean="0"/>
              <a:t>39.1% </a:t>
            </a:r>
            <a:r>
              <a:rPr lang="en-US" sz="1800" dirty="0"/>
              <a:t>over the same </a:t>
            </a:r>
            <a:r>
              <a:rPr lang="en-US" sz="1800" dirty="0" smtClean="0"/>
              <a:t>period.</a:t>
            </a:r>
            <a:endParaRPr lang="en-US" sz="1800" dirty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/>
          </a:p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Cases detained for the Adult Court now make up 17.2% of the DJS detained population in Metro Region.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4602"/>
              </p:ext>
            </p:extLst>
          </p:nvPr>
        </p:nvGraphicFramePr>
        <p:xfrm>
          <a:off x="609600" y="2362200"/>
          <a:ext cx="7924800" cy="386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1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Metro Region Youth Population In Detention Pre-Disposition </a:t>
            </a:r>
            <a:br>
              <a:rPr lang="en-US" sz="2400" dirty="0" smtClean="0"/>
            </a:br>
            <a:r>
              <a:rPr lang="en-US" sz="2400" dirty="0" smtClean="0"/>
              <a:t>Has Declined Significantly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990600"/>
            <a:ext cx="84963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The Metro Region juvenile pre-dispositional detained population declined 37.3% in ten years to 38 youth in FY 2016.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" y="6248400"/>
            <a:ext cx="2667000" cy="473075"/>
          </a:xfrm>
        </p:spPr>
        <p:txBody>
          <a:bodyPr/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Prepared by: Office of Research and Evaluation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Data Source: DJS ASSIST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292629"/>
              </p:ext>
            </p:extLst>
          </p:nvPr>
        </p:nvGraphicFramePr>
        <p:xfrm>
          <a:off x="838200" y="1905000"/>
          <a:ext cx="7194005" cy="422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084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Metro Region Pre-Disposition Detention Placements Have Decreased for All Complaint Types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misdemeanors has decreased 40%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Youth detained pending disposition for crimes of violence has decreased 26% over ten years. 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791621"/>
              </p:ext>
            </p:extLst>
          </p:nvPr>
        </p:nvGraphicFramePr>
        <p:xfrm>
          <a:off x="391886" y="2819400"/>
          <a:ext cx="8294914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999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Crimes of Violence Make Up an Increasing Proportion of Detention Placement Offenses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027526"/>
              </p:ext>
            </p:extLst>
          </p:nvPr>
        </p:nvGraphicFramePr>
        <p:xfrm>
          <a:off x="457200" y="2819400"/>
          <a:ext cx="8229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524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youth detained pre-disposition for Crimes of Violence complaints has increased 7 percentage points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detained population is increasingly comprised of youth with violent crimes complaints.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9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Detention Placements for Non-Violent Felonies are Declining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A2B5-D09A-404F-ACB7-004CF0E94D0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proportion of youth detained pre-disposition for Non-Violent Felony complaints has decreased 12 percentage points over ten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detained population is increasingly comprised of youth with violent crimes complaints.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429204"/>
              </p:ext>
            </p:extLst>
          </p:nvPr>
        </p:nvGraphicFramePr>
        <p:xfrm>
          <a:off x="457200" y="2724328"/>
          <a:ext cx="8229600" cy="360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86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3139C3E3C7748BB032B7594D3E325" ma:contentTypeVersion="52" ma:contentTypeDescription="Create a new document." ma:contentTypeScope="" ma:versionID="d8216fa709670e97cbbe151d9eeec9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A7C9A8-3686-454F-A205-0A076E5AFFBC}"/>
</file>

<file path=customXml/itemProps2.xml><?xml version="1.0" encoding="utf-8"?>
<ds:datastoreItem xmlns:ds="http://schemas.openxmlformats.org/officeDocument/2006/customXml" ds:itemID="{682C34A0-B551-4271-8D97-D6F7B77F2383}"/>
</file>

<file path=customXml/itemProps3.xml><?xml version="1.0" encoding="utf-8"?>
<ds:datastoreItem xmlns:ds="http://schemas.openxmlformats.org/officeDocument/2006/customXml" ds:itemID="{B14C8694-354F-48E6-8020-FC8BB901A10A}"/>
</file>

<file path=docProps/app.xml><?xml version="1.0" encoding="utf-8"?>
<Properties xmlns="http://schemas.openxmlformats.org/officeDocument/2006/extended-properties" xmlns:vt="http://schemas.openxmlformats.org/officeDocument/2006/docPropsVTypes">
  <TotalTime>11933</TotalTime>
  <Words>1144</Words>
  <Application>Microsoft Office PowerPoint</Application>
  <PresentationFormat>On-screen Show (4:3)</PresentationFormat>
  <Paragraphs>157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Metro Region Juvenile Services Long Term Trends: Counties of Montgomery and  Prince George’s   </vt:lpstr>
      <vt:lpstr>Metro Region Juvenile Complaints Have Declined Significantly</vt:lpstr>
      <vt:lpstr>Juvenile Complaints in Metro Region Have Declined  for All Race/Ethnicities Since FY07</vt:lpstr>
      <vt:lpstr>Percent of Cases Referred to Juvenile Court by Metro Region has Increased</vt:lpstr>
      <vt:lpstr>Metro Region Detention Population Has Declined Significantly</vt:lpstr>
      <vt:lpstr>Metro Region Youth Population In Detention Pre-Disposition  Has Declined Significantly</vt:lpstr>
      <vt:lpstr>Metro Region Pre-Disposition Detention Placements Have Decreased for All Complaint Types</vt:lpstr>
      <vt:lpstr>Crimes of Violence Make Up an Increasing Proportion of Detention Placement Offenses</vt:lpstr>
      <vt:lpstr>Detention Placements for Non-Violent Felonies are Declining</vt:lpstr>
      <vt:lpstr>Metro Region Pre-D Detention Population</vt:lpstr>
      <vt:lpstr>Metro Region Youth In Detention Pending a Committed Placement Has Declined Dramatically</vt:lpstr>
      <vt:lpstr>Juvenile Probation and Commitment Orders Have Declined</vt:lpstr>
      <vt:lpstr>Average Committed Out of Home Population Has Declined Significantly in the Metro Region</vt:lpstr>
      <vt:lpstr>Metro Region Committed Youth Population Has Declined for All Facility Types</vt:lpstr>
      <vt:lpstr>The Rate of Juveniles Committed for Low-Level Offenses Has Declined</vt:lpstr>
      <vt:lpstr>The Rate of Juveniles Committed for Crimes of Violence has Increased in the Metro Region</vt:lpstr>
      <vt:lpstr>The Rate of Juveniles Committed for Crimes of Violence has Increased in the Metro Region</vt:lpstr>
      <vt:lpstr>The Rate of Juveniles Committed for Non-Violent Felonies has Remained Flat in Recent Years</vt:lpstr>
      <vt:lpstr>The Rate of Juveniles Committed for Violations of Probation has Decreased in the Metro Region</vt:lpstr>
      <vt:lpstr>Recidivism Rates for Metro Region DJS Committed Youth  Have Declined in Recent Years</vt:lpstr>
      <vt:lpstr>Recidivism Rates for Metro Region DJS Probation Youth  Have Declined in The Past Year</vt:lpstr>
    </vt:vector>
  </TitlesOfParts>
  <Company>DJS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Doors to Detention”  A Study of Detention Baltimore City Utilization</dc:title>
  <dc:creator>John Irvine</dc:creator>
  <cp:lastModifiedBy>Matthew R. Ancona</cp:lastModifiedBy>
  <cp:revision>261</cp:revision>
  <cp:lastPrinted>2014-10-27T19:47:33Z</cp:lastPrinted>
  <dcterms:created xsi:type="dcterms:W3CDTF">2012-01-23T15:45:24Z</dcterms:created>
  <dcterms:modified xsi:type="dcterms:W3CDTF">2017-01-13T15:58:27Z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0x0101008123139C3E3C7748BB032B7594D3E325</vt:lpwstr>
  </property>
  <property fmtid="{D5CDD505-2E9C-101B-9397-08002B2CF9AE}" pid="4" name="Right_Content">
    <vt:lpwstr/>
  </property>
  <property fmtid="{D5CDD505-2E9C-101B-9397-08002B2CF9AE}" pid="5" name="Lt_bottom_Content">
    <vt:lpwstr/>
  </property>
  <property fmtid="{D5CDD505-2E9C-101B-9397-08002B2CF9AE}" pid="6" name="PublishingRollupImage">
    <vt:lpwstr/>
  </property>
  <property fmtid="{D5CDD505-2E9C-101B-9397-08002B2CF9AE}" pid="8" name="Rt_Inner_Content">
    <vt:lpwstr/>
  </property>
  <property fmtid="{D5CDD505-2E9C-101B-9397-08002B2CF9AE}" pid="9" name="ArticleByLine">
    <vt:lpwstr/>
  </property>
  <property fmtid="{D5CDD505-2E9C-101B-9397-08002B2CF9AE}" pid="10" name="PublishingContactEmail">
    <vt:lpwstr/>
  </property>
  <property fmtid="{D5CDD505-2E9C-101B-9397-08002B2CF9AE}" pid="11" name="PageKeywords">
    <vt:lpwstr/>
  </property>
  <property fmtid="{D5CDD505-2E9C-101B-9397-08002B2CF9AE}" pid="12" name="PublishingPageImage">
    <vt:lpwstr/>
  </property>
  <property fmtid="{D5CDD505-2E9C-101B-9397-08002B2CF9AE}" pid="13" name="SummaryLinks">
    <vt:lpwstr/>
  </property>
  <property fmtid="{D5CDD505-2E9C-101B-9397-08002B2CF9AE}" pid="14" name="PageDescription">
    <vt:lpwstr/>
  </property>
  <property fmtid="{D5CDD505-2E9C-101B-9397-08002B2CF9AE}" pid="15" name="Main_Content">
    <vt:lpwstr/>
  </property>
  <property fmtid="{D5CDD505-2E9C-101B-9397-08002B2CF9AE}" pid="16" name="PageHeadline">
    <vt:lpwstr/>
  </property>
  <property fmtid="{D5CDD505-2E9C-101B-9397-08002B2CF9AE}" pid="17" name="Audience">
    <vt:lpwstr/>
  </property>
  <property fmtid="{D5CDD505-2E9C-101B-9397-08002B2CF9AE}" pid="18" name="Rt_Center_Content">
    <vt:lpwstr/>
  </property>
  <property fmtid="{D5CDD505-2E9C-101B-9397-08002B2CF9AE}" pid="19" name="PublishingImageCaption">
    <vt:lpwstr/>
  </property>
  <property fmtid="{D5CDD505-2E9C-101B-9397-08002B2CF9AE}" pid="20" name="PublishingContactPicture">
    <vt:lpwstr/>
  </property>
  <property fmtid="{D5CDD505-2E9C-101B-9397-08002B2CF9AE}" pid="21" name="Center_Content">
    <vt:lpwstr/>
  </property>
  <property fmtid="{D5CDD505-2E9C-101B-9397-08002B2CF9AE}" pid="22" name="Rt_bottom_Content">
    <vt:lpwstr/>
  </property>
  <property fmtid="{D5CDD505-2E9C-101B-9397-08002B2CF9AE}" pid="23" name="PublishingContactName">
    <vt:lpwstr/>
  </property>
  <property fmtid="{D5CDD505-2E9C-101B-9397-08002B2CF9AE}" pid="24" name="Lt_Inner_Content">
    <vt:lpwstr/>
  </property>
  <property fmtid="{D5CDD505-2E9C-101B-9397-08002B2CF9AE}" pid="25" name="PublishingPageLayout">
    <vt:lpwstr/>
  </property>
  <property fmtid="{D5CDD505-2E9C-101B-9397-08002B2CF9AE}" pid="26" name="Comments">
    <vt:lpwstr/>
  </property>
  <property fmtid="{D5CDD505-2E9C-101B-9397-08002B2CF9AE}" pid="27" name="PublishingPageContent">
    <vt:lpwstr/>
  </property>
  <property fmtid="{D5CDD505-2E9C-101B-9397-08002B2CF9AE}" pid="28" name="Left_Content">
    <vt:lpwstr/>
  </property>
  <property fmtid="{D5CDD505-2E9C-101B-9397-08002B2CF9AE}" pid="29" name="Top_Left_Content">
    <vt:lpwstr/>
  </property>
</Properties>
</file>